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8" r:id="rId21"/>
    <p:sldId id="280" r:id="rId22"/>
    <p:sldId id="281" r:id="rId23"/>
    <p:sldId id="282" r:id="rId24"/>
    <p:sldId id="285" r:id="rId25"/>
    <p:sldId id="283" r:id="rId26"/>
    <p:sldId id="284" r:id="rId27"/>
    <p:sldId id="272" r:id="rId28"/>
    <p:sldId id="273" r:id="rId29"/>
    <p:sldId id="274" r:id="rId30"/>
    <p:sldId id="275" r:id="rId31"/>
    <p:sldId id="27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537"/>
    <a:srgbClr val="A89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ia Kraak-Weitering" userId="S::otkkraak-weitering@st.noorderpoort.nl::e2aa3fe7-05cb-4642-9ee9-704d5def37cb" providerId="AD" clId="Web-{2E78C8C3-C9D8-4711-89CA-7A7EC567248F}"/>
    <pc:docChg chg="addSld">
      <pc:chgData name="Theresia Kraak-Weitering" userId="S::otkkraak-weitering@st.noorderpoort.nl::e2aa3fe7-05cb-4642-9ee9-704d5def37cb" providerId="AD" clId="Web-{2E78C8C3-C9D8-4711-89CA-7A7EC567248F}" dt="2018-06-18T15:52:34.353" v="0"/>
      <pc:docMkLst>
        <pc:docMk/>
      </pc:docMkLst>
      <pc:sldChg chg="new">
        <pc:chgData name="Theresia Kraak-Weitering" userId="S::otkkraak-weitering@st.noorderpoort.nl::e2aa3fe7-05cb-4642-9ee9-704d5def37cb" providerId="AD" clId="Web-{2E78C8C3-C9D8-4711-89CA-7A7EC567248F}" dt="2018-06-18T15:52:34.353" v="0"/>
        <pc:sldMkLst>
          <pc:docMk/>
          <pc:sldMk cId="1971994241"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FB86D-58A0-4530-A34D-4787476938E4}" type="datetimeFigureOut">
              <a:rPr lang="nl-NL" smtClean="0"/>
              <a:t>8-12-2018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5A232-B292-4D91-A769-8A30A8A5EE74}" type="slidenum">
              <a:rPr lang="nl-NL" smtClean="0"/>
              <a:t>‹nr.›</a:t>
            </a:fld>
            <a:endParaRPr lang="nl-NL"/>
          </a:p>
        </p:txBody>
      </p:sp>
    </p:spTree>
    <p:extLst>
      <p:ext uri="{BB962C8B-B14F-4D97-AF65-F5344CB8AC3E}">
        <p14:creationId xmlns:p14="http://schemas.microsoft.com/office/powerpoint/2010/main" val="383462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l-NL"/>
              <a:t>Klik om de stijl te bewerken</a:t>
            </a:r>
            <a:endParaRPr lang="en-US"/>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B1C0E348-0F3B-46D2-8DDE-CBF5400B1ACD}" type="datetime1">
              <a:rPr lang="en-US" smtClean="0"/>
              <a:t>12/8/2018</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B1685E1-8288-410D-AF6C-3E3E8286671A}" type="datetime1">
              <a:rPr lang="en-US" smtClean="0"/>
              <a:t>12/8/2018</a:t>
            </a:fld>
            <a:endParaRPr lang="en-US"/>
          </a:p>
        </p:txBody>
      </p:sp>
      <p:sp>
        <p:nvSpPr>
          <p:cNvPr id="6" name="Footer Placeholder 5"/>
          <p:cNvSpPr>
            <a:spLocks noGrp="1"/>
          </p:cNvSpPr>
          <p:nvPr>
            <p:ph type="ftr" sz="quarter" idx="11"/>
          </p:nvPr>
        </p:nvSpPr>
        <p:spPr/>
        <p:txBody>
          <a:bodyPr/>
          <a:lstStyle/>
          <a:p>
            <a:r>
              <a:rPr lang="nl-NL" smtClean="0"/>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BE927A6-7313-4E75-A427-999FC536C93B}"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0567669-8675-4419-A155-B280F2A6D5F6}"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CFC3E05-D8A3-4CA0-AF53-B97F517CD57A}"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1CBD78-7428-47A9-A0CF-0F21CE059447}"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607ED23-1735-43CB-980E-DD8690D1CDAF}"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CD8DEF5-FD9D-41B0-B943-6B271573C03F}"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D9817D1-78A9-430D-B7C3-7CC4F9EE1F88}"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C33DF60-80F5-4027-8D39-659C53A9039A}"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l-NL"/>
              <a:t>Klik om de stijl te bewerken</a:t>
            </a:r>
            <a:endParaRPr lang="en-US"/>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F96A67E-E00F-4562-A7F9-502AD2974491}" type="datetime1">
              <a:rPr lang="en-US" smtClean="0"/>
              <a:t>12/8/2018</a:t>
            </a:fld>
            <a:endParaRPr lang="en-US"/>
          </a:p>
        </p:txBody>
      </p:sp>
      <p:sp>
        <p:nvSpPr>
          <p:cNvPr id="5" name="Footer Placeholder 4"/>
          <p:cNvSpPr>
            <a:spLocks noGrp="1"/>
          </p:cNvSpPr>
          <p:nvPr>
            <p:ph type="ftr" sz="quarter" idx="11"/>
          </p:nvPr>
        </p:nvSpPr>
        <p:spPr/>
        <p:txBody>
          <a:bodyPr/>
          <a:lstStyle/>
          <a:p>
            <a:r>
              <a:rPr lang="nl-NL" smtClean="0"/>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l-NL"/>
              <a:t>Klik om de stijl te bewerken</a:t>
            </a:r>
            <a:endParaRPr lang="en-US"/>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C9810EF-F4DC-4766-9F97-9ABAADE6326F}" type="datetime1">
              <a:rPr lang="en-US" smtClean="0"/>
              <a:t>12/8/2018</a:t>
            </a:fld>
            <a:endParaRPr lang="en-US"/>
          </a:p>
        </p:txBody>
      </p:sp>
      <p:sp>
        <p:nvSpPr>
          <p:cNvPr id="6" name="Footer Placeholder 5"/>
          <p:cNvSpPr>
            <a:spLocks noGrp="1"/>
          </p:cNvSpPr>
          <p:nvPr>
            <p:ph type="ftr" sz="quarter" idx="11"/>
          </p:nvPr>
        </p:nvSpPr>
        <p:spPr/>
        <p:txBody>
          <a:bodyPr/>
          <a:lstStyle/>
          <a:p>
            <a:r>
              <a:rPr lang="nl-NL" smtClean="0"/>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150DBE9-38AF-41A4-8C93-6DE060B66C4B}" type="datetime1">
              <a:rPr lang="en-US" smtClean="0"/>
              <a:t>12/8/2018</a:t>
            </a:fld>
            <a:endParaRPr lang="en-US"/>
          </a:p>
        </p:txBody>
      </p:sp>
      <p:sp>
        <p:nvSpPr>
          <p:cNvPr id="8" name="Footer Placeholder 7"/>
          <p:cNvSpPr>
            <a:spLocks noGrp="1"/>
          </p:cNvSpPr>
          <p:nvPr>
            <p:ph type="ftr" sz="quarter" idx="11"/>
          </p:nvPr>
        </p:nvSpPr>
        <p:spPr/>
        <p:txBody>
          <a:bodyPr/>
          <a:lstStyle/>
          <a:p>
            <a:r>
              <a:rPr lang="nl-NL" smtClean="0"/>
              <a:t>Persoonlijkheidsstoornissen/ Noorderpoort- Gert Jan Lute/  18 juni 2018  </a:t>
            </a:r>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807B6D62-378E-46F7-A73C-2A9BE69510AA}" type="datetime1">
              <a:rPr lang="en-US" smtClean="0"/>
              <a:t>12/8/2018</a:t>
            </a:fld>
            <a:endParaRPr lang="en-US"/>
          </a:p>
        </p:txBody>
      </p:sp>
      <p:sp>
        <p:nvSpPr>
          <p:cNvPr id="4" name="Footer Placeholder 3"/>
          <p:cNvSpPr>
            <a:spLocks noGrp="1"/>
          </p:cNvSpPr>
          <p:nvPr>
            <p:ph type="ftr" sz="quarter" idx="11"/>
          </p:nvPr>
        </p:nvSpPr>
        <p:spPr/>
        <p:txBody>
          <a:bodyPr/>
          <a:lstStyle/>
          <a:p>
            <a:r>
              <a:rPr lang="nl-NL" smtClean="0"/>
              <a:t>Persoonlijkheidsstoornissen/ Noorderpoort- Gert Jan Lute/  18 juni 2018  </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29E7C-2427-4141-87A5-E9B52DC3E55E}" type="datetime1">
              <a:rPr lang="en-US" smtClean="0"/>
              <a:t>12/8/2018</a:t>
            </a:fld>
            <a:endParaRPr lang="en-US"/>
          </a:p>
        </p:txBody>
      </p:sp>
      <p:sp>
        <p:nvSpPr>
          <p:cNvPr id="3" name="Footer Placeholder 2"/>
          <p:cNvSpPr>
            <a:spLocks noGrp="1"/>
          </p:cNvSpPr>
          <p:nvPr>
            <p:ph type="ftr" sz="quarter" idx="11"/>
          </p:nvPr>
        </p:nvSpPr>
        <p:spPr/>
        <p:txBody>
          <a:bodyPr/>
          <a:lstStyle/>
          <a:p>
            <a:r>
              <a:rPr lang="nl-NL" smtClean="0"/>
              <a:t>Persoonlijkheidsstoornissen/ Noorderpoort- Gert Jan Lute/  18 juni 2018  </a:t>
            </a:r>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l-NL"/>
              <a:t>Klik om de stijl te bewerken</a:t>
            </a:r>
            <a:endParaRPr lang="en-US"/>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E313017-1702-4388-88D9-80432A9CB84B}" type="datetime1">
              <a:rPr lang="en-US" smtClean="0"/>
              <a:t>12/8/2018</a:t>
            </a:fld>
            <a:endParaRPr lang="en-US"/>
          </a:p>
        </p:txBody>
      </p:sp>
      <p:sp>
        <p:nvSpPr>
          <p:cNvPr id="6" name="Footer Placeholder 5"/>
          <p:cNvSpPr>
            <a:spLocks noGrp="1"/>
          </p:cNvSpPr>
          <p:nvPr>
            <p:ph type="ftr" sz="quarter" idx="11"/>
          </p:nvPr>
        </p:nvSpPr>
        <p:spPr/>
        <p:txBody>
          <a:bodyPr/>
          <a:lstStyle/>
          <a:p>
            <a:r>
              <a:rPr lang="nl-NL" smtClean="0"/>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l-NL"/>
              <a:t>Klik om de stijl te bewerken</a:t>
            </a:r>
            <a:endParaRPr lang="en-US"/>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767EA08-A236-4F24-BF89-1F2DDEB5E9E7}" type="datetime1">
              <a:rPr lang="en-US" smtClean="0"/>
              <a:t>12/8/2018</a:t>
            </a:fld>
            <a:endParaRPr lang="en-US"/>
          </a:p>
        </p:txBody>
      </p:sp>
      <p:sp>
        <p:nvSpPr>
          <p:cNvPr id="6" name="Footer Placeholder 5"/>
          <p:cNvSpPr>
            <a:spLocks noGrp="1"/>
          </p:cNvSpPr>
          <p:nvPr>
            <p:ph type="ftr" sz="quarter" idx="11"/>
          </p:nvPr>
        </p:nvSpPr>
        <p:spPr/>
        <p:txBody>
          <a:bodyPr/>
          <a:lstStyle/>
          <a:p>
            <a:r>
              <a:rPr lang="nl-NL" smtClean="0"/>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95E644-0461-492D-8D43-92CD834A5662}" type="datetime1">
              <a:rPr lang="en-US" smtClean="0"/>
              <a:t>12/8/2018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nl-NL" smtClean="0"/>
              <a:t>Persoonlijkheidsstoornissen/ Noorderpoort- Gert Jan Lute/  18 juni 2018  </a:t>
            </a:r>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schooltv.nl/video/robinne-en-karlijn-hebben-borderline-wat-betekent-dat-voor-hun-leven/"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308759" y="0"/>
            <a:ext cx="12416176" cy="6858000"/>
          </a:xfrm>
          <a:prstGeom prst="rect">
            <a:avLst/>
          </a:prstGeom>
        </p:spPr>
      </p:pic>
      <p:sp>
        <p:nvSpPr>
          <p:cNvPr id="6" name="Titel 1"/>
          <p:cNvSpPr>
            <a:spLocks noGrp="1"/>
          </p:cNvSpPr>
          <p:nvPr>
            <p:ph type="ctrTitle"/>
          </p:nvPr>
        </p:nvSpPr>
        <p:spPr>
          <a:xfrm>
            <a:off x="702365" y="304799"/>
            <a:ext cx="10297075" cy="1160302"/>
          </a:xfrm>
        </p:spPr>
        <p:txBody>
          <a:bodyPr/>
          <a:lstStyle/>
          <a:p>
            <a:r>
              <a:rPr lang="nl-NL">
                <a:solidFill>
                  <a:schemeClr val="bg1"/>
                </a:solidFill>
                <a:latin typeface="Book Antiqua" panose="02040602050305030304" pitchFamily="18" charset="0"/>
              </a:rPr>
              <a:t>Persoonlijkheidsstoornissen</a:t>
            </a:r>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6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kstvak 1"/>
          <p:cNvSpPr txBox="1"/>
          <p:nvPr/>
        </p:nvSpPr>
        <p:spPr>
          <a:xfrm>
            <a:off x="870858" y="275771"/>
            <a:ext cx="11321142" cy="5816977"/>
          </a:xfrm>
          <a:prstGeom prst="rect">
            <a:avLst/>
          </a:prstGeom>
          <a:noFill/>
        </p:spPr>
        <p:txBody>
          <a:bodyPr wrap="square" rtlCol="0">
            <a:spAutoFit/>
          </a:bodyPr>
          <a:lstStyle/>
          <a:p>
            <a:r>
              <a:rPr lang="nl-NL" sz="3200" b="1">
                <a:solidFill>
                  <a:srgbClr val="FFFF00"/>
                </a:solidFill>
                <a:latin typeface="Book Antiqua" panose="02040602050305030304" pitchFamily="18" charset="0"/>
              </a:rPr>
              <a:t>Enkele begrippen :</a:t>
            </a:r>
          </a:p>
          <a:p>
            <a:endParaRPr lang="nl-NL" sz="3200">
              <a:solidFill>
                <a:schemeClr val="bg1"/>
              </a:solidFill>
              <a:latin typeface="Book Antiqua" panose="02040602050305030304" pitchFamily="18" charset="0"/>
            </a:endParaRPr>
          </a:p>
          <a:p>
            <a:pPr marL="457200" indent="-457200">
              <a:buFont typeface="Arial" panose="020B0604020202020204" pitchFamily="34" charset="0"/>
              <a:buChar char="•"/>
            </a:pPr>
            <a:r>
              <a:rPr lang="nl-NL" sz="2800">
                <a:solidFill>
                  <a:schemeClr val="bg1"/>
                </a:solidFill>
                <a:latin typeface="Book Antiqua" panose="02040602050305030304" pitchFamily="18" charset="0"/>
              </a:rPr>
              <a:t>Empathie  		:   Vermogen je in te voelen en te verplaatsen in       </a:t>
            </a:r>
          </a:p>
          <a:p>
            <a:r>
              <a:rPr lang="nl-NL" sz="2800">
                <a:solidFill>
                  <a:schemeClr val="bg1"/>
                </a:solidFill>
                <a:latin typeface="Book Antiqua" panose="02040602050305030304" pitchFamily="18" charset="0"/>
              </a:rPr>
              <a:t>                                   een ander persoon.</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Affect        		:   Heftige gemoedsbeweging, zoals angst, vrees    </a:t>
            </a:r>
          </a:p>
          <a:p>
            <a:r>
              <a:rPr lang="nl-NL" sz="2800">
                <a:solidFill>
                  <a:schemeClr val="bg1"/>
                </a:solidFill>
                <a:latin typeface="Book Antiqua" panose="02040602050305030304" pitchFamily="18" charset="0"/>
              </a:rPr>
              <a:t>                                   en woede</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Geweten   		:   Besef van goed en kwaad </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Perceptie   		:   Zoals iemand iets ervaart en beoordeelt</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Excentriek 		:   Heel anders dan anderen en daardoor opvallend </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Stereotype		:   Vaststaand beeld, cliché en versimpeld ten   </a:t>
            </a:r>
          </a:p>
          <a:p>
            <a:r>
              <a:rPr lang="nl-NL" sz="2800">
                <a:solidFill>
                  <a:schemeClr val="bg1"/>
                </a:solidFill>
                <a:latin typeface="Book Antiqua" panose="02040602050305030304" pitchFamily="18" charset="0"/>
              </a:rPr>
              <a:t>                                   opzichte van de werkelijkheid.</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Preoccupatie   :   In gedachten van iets vervuld zijn</a:t>
            </a:r>
          </a:p>
          <a:p>
            <a:pPr marL="457200" indent="-457200">
              <a:buFont typeface="Arial" panose="020B0604020202020204" pitchFamily="34" charset="0"/>
              <a:buChar char="•"/>
            </a:pPr>
            <a:r>
              <a:rPr lang="nl-NL" sz="2800">
                <a:solidFill>
                  <a:schemeClr val="bg1"/>
                </a:solidFill>
                <a:latin typeface="Book Antiqua" panose="02040602050305030304" pitchFamily="18" charset="0"/>
              </a:rPr>
              <a:t>Automutilatie :   Zelfverwonding</a:t>
            </a:r>
          </a:p>
        </p:txBody>
      </p:sp>
    </p:spTree>
    <p:extLst>
      <p:ext uri="{BB962C8B-B14F-4D97-AF65-F5344CB8AC3E}">
        <p14:creationId xmlns:p14="http://schemas.microsoft.com/office/powerpoint/2010/main" val="288293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kstvak 1"/>
          <p:cNvSpPr txBox="1"/>
          <p:nvPr/>
        </p:nvSpPr>
        <p:spPr>
          <a:xfrm>
            <a:off x="1698172" y="304800"/>
            <a:ext cx="4455886" cy="923330"/>
          </a:xfrm>
          <a:prstGeom prst="rect">
            <a:avLst/>
          </a:prstGeom>
          <a:noFill/>
        </p:spPr>
        <p:txBody>
          <a:bodyPr wrap="square" rtlCol="0">
            <a:spAutoFit/>
          </a:bodyPr>
          <a:lstStyle/>
          <a:p>
            <a:r>
              <a:rPr lang="nl-NL" sz="5400">
                <a:solidFill>
                  <a:schemeClr val="bg1"/>
                </a:solidFill>
                <a:latin typeface="Book Antiqua" panose="02040602050305030304" pitchFamily="18" charset="0"/>
              </a:rPr>
              <a:t>Drie Clusters</a:t>
            </a:r>
          </a:p>
        </p:txBody>
      </p:sp>
      <p:sp>
        <p:nvSpPr>
          <p:cNvPr id="3" name="Tekstvak 2"/>
          <p:cNvSpPr txBox="1"/>
          <p:nvPr/>
        </p:nvSpPr>
        <p:spPr>
          <a:xfrm>
            <a:off x="1234085" y="1507099"/>
            <a:ext cx="11451770" cy="4401205"/>
          </a:xfrm>
          <a:prstGeom prst="rect">
            <a:avLst/>
          </a:prstGeom>
          <a:noFill/>
        </p:spPr>
        <p:txBody>
          <a:bodyPr wrap="square" rtlCol="0">
            <a:spAutoFit/>
          </a:bodyPr>
          <a:lstStyle/>
          <a:p>
            <a:r>
              <a:rPr lang="nl-NL" sz="2800" b="1">
                <a:solidFill>
                  <a:srgbClr val="FFFF00"/>
                </a:solidFill>
                <a:latin typeface="Book Antiqua" panose="02040602050305030304" pitchFamily="18" charset="0"/>
              </a:rPr>
              <a:t>Persoonlijkheidsstoornissen zijn , naast de algemene criteria, onderverdeeld in drie hoofdgroepen (clusters) met hun specifieke kenmerken.</a:t>
            </a:r>
          </a:p>
          <a:p>
            <a:endParaRPr lang="nl-NL" sz="2800">
              <a:solidFill>
                <a:srgbClr val="FFFF00"/>
              </a:solidFill>
              <a:latin typeface="Book Antiqua" panose="02040602050305030304" pitchFamily="18" charset="0"/>
            </a:endParaRPr>
          </a:p>
          <a:p>
            <a:r>
              <a:rPr lang="nl-NL" sz="2800">
                <a:solidFill>
                  <a:srgbClr val="FFFF00"/>
                </a:solidFill>
                <a:latin typeface="Book Antiqua" panose="02040602050305030304" pitchFamily="18" charset="0"/>
              </a:rPr>
              <a:t>Cluster A:  Excentriek, zonderling,  'vreemd' of 'apart' gedrag</a:t>
            </a:r>
          </a:p>
          <a:p>
            <a:endParaRPr lang="nl-NL" sz="2800">
              <a:solidFill>
                <a:srgbClr val="FFFF00"/>
              </a:solidFill>
              <a:latin typeface="Book Antiqua" panose="02040602050305030304" pitchFamily="18" charset="0"/>
            </a:endParaRPr>
          </a:p>
          <a:p>
            <a:r>
              <a:rPr lang="nl-NL" sz="2800">
                <a:solidFill>
                  <a:srgbClr val="FFFF00"/>
                </a:solidFill>
                <a:latin typeface="Book Antiqua" panose="02040602050305030304" pitchFamily="18" charset="0"/>
              </a:rPr>
              <a:t>Cluster B:   Theatraal, emotioneel of grillig gedrag. </a:t>
            </a:r>
          </a:p>
          <a:p>
            <a:r>
              <a:rPr lang="nl-NL" sz="2800">
                <a:solidFill>
                  <a:srgbClr val="FFFF00"/>
                </a:solidFill>
                <a:latin typeface="Book Antiqua" panose="02040602050305030304" pitchFamily="18" charset="0"/>
              </a:rPr>
              <a:t>                     Misbruik maken van anderen.</a:t>
            </a:r>
          </a:p>
          <a:p>
            <a:endParaRPr lang="nl-NL" sz="2800">
              <a:solidFill>
                <a:srgbClr val="FFFF00"/>
              </a:solidFill>
              <a:latin typeface="Book Antiqua" panose="02040602050305030304" pitchFamily="18" charset="0"/>
            </a:endParaRPr>
          </a:p>
          <a:p>
            <a:r>
              <a:rPr lang="nl-NL" sz="2800">
                <a:solidFill>
                  <a:srgbClr val="FFFF00"/>
                </a:solidFill>
                <a:latin typeface="Book Antiqua" panose="02040602050305030304" pitchFamily="18" charset="0"/>
              </a:rPr>
              <a:t>Cluster C:   Gespannen of angstig gedrag</a:t>
            </a:r>
          </a:p>
        </p:txBody>
      </p:sp>
    </p:spTree>
    <p:extLst>
      <p:ext uri="{BB962C8B-B14F-4D97-AF65-F5344CB8AC3E}">
        <p14:creationId xmlns:p14="http://schemas.microsoft.com/office/powerpoint/2010/main" val="247630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hthoek 1"/>
          <p:cNvSpPr/>
          <p:nvPr/>
        </p:nvSpPr>
        <p:spPr>
          <a:xfrm>
            <a:off x="406400" y="348343"/>
            <a:ext cx="11654972" cy="8094524"/>
          </a:xfrm>
          <a:prstGeom prst="rect">
            <a:avLst/>
          </a:prstGeom>
        </p:spPr>
        <p:txBody>
          <a:bodyPr wrap="square">
            <a:spAutoFit/>
          </a:bodyPr>
          <a:lstStyle/>
          <a:p>
            <a:r>
              <a:rPr lang="nl-NL" sz="4800" b="1">
                <a:latin typeface="Book Antiqua" panose="02040602050305030304" pitchFamily="18" charset="0"/>
              </a:rPr>
              <a:t>      </a:t>
            </a:r>
            <a:r>
              <a:rPr lang="nl-NL" sz="2800" b="1" u="sng">
                <a:latin typeface="Book Antiqua" panose="02040602050305030304" pitchFamily="18" charset="0"/>
              </a:rPr>
              <a:t>Cluster A:  e</a:t>
            </a:r>
            <a:r>
              <a:rPr lang="nl-NL" sz="2800" b="1">
                <a:latin typeface="Book Antiqua" panose="02040602050305030304" pitchFamily="18" charset="0"/>
              </a:rPr>
              <a:t>xcentriek , zonderling, 'vreemd' of 'apart' gedrag</a:t>
            </a:r>
          </a:p>
          <a:p>
            <a:r>
              <a:rPr lang="nl-NL" sz="4800" b="1">
                <a:latin typeface="Book Antiqua" panose="02040602050305030304" pitchFamily="18" charset="0"/>
              </a:rPr>
              <a:t>      </a:t>
            </a:r>
            <a:endParaRPr lang="nl-NL" sz="4800" b="1" i="1">
              <a:latin typeface="Book Antiqua" panose="02040602050305030304" pitchFamily="18" charset="0"/>
            </a:endParaRPr>
          </a:p>
          <a:p>
            <a:r>
              <a:rPr lang="nl-NL" sz="4800" b="1" i="1">
                <a:latin typeface="Book Antiqua" panose="02040602050305030304" pitchFamily="18" charset="0"/>
              </a:rPr>
              <a:t>                                   </a:t>
            </a:r>
            <a:r>
              <a:rPr lang="nl-NL" b="1" i="1">
                <a:latin typeface="Book Antiqua" panose="02040602050305030304" pitchFamily="18" charset="0"/>
              </a:rPr>
              <a:t>301.0</a:t>
            </a:r>
          </a:p>
          <a:p>
            <a:r>
              <a:rPr lang="nl-NL" sz="4000" b="1" i="1">
                <a:latin typeface="Book Antiqua" panose="02040602050305030304" pitchFamily="18" charset="0"/>
              </a:rPr>
              <a:t>                                         </a:t>
            </a:r>
            <a:r>
              <a:rPr lang="nl-NL" sz="4000" b="1" i="1" err="1">
                <a:latin typeface="Book Antiqua" panose="02040602050305030304" pitchFamily="18" charset="0"/>
              </a:rPr>
              <a:t>Paranoide</a:t>
            </a:r>
            <a:r>
              <a:rPr lang="nl-NL" sz="4000" b="1" i="1">
                <a:latin typeface="Book Antiqua" panose="02040602050305030304" pitchFamily="18" charset="0"/>
              </a:rPr>
              <a:t> persoonlijkheid</a:t>
            </a:r>
          </a:p>
          <a:p>
            <a:pPr marL="571500" indent="-571500">
              <a:buFont typeface="Arial" panose="020B0604020202020204" pitchFamily="34" charset="0"/>
              <a:buChar char="•"/>
            </a:pPr>
            <a:r>
              <a:rPr lang="nl-NL" sz="3600" b="1">
                <a:latin typeface="Book Antiqua" panose="02040602050305030304" pitchFamily="18" charset="0"/>
              </a:rPr>
              <a:t>     </a:t>
            </a:r>
          </a:p>
          <a:p>
            <a:pPr marL="571500" indent="-571500">
              <a:buFont typeface="Arial" panose="020B0604020202020204" pitchFamily="34" charset="0"/>
              <a:buChar char="•"/>
            </a:pPr>
            <a:r>
              <a:rPr lang="nl-NL" sz="3600" b="1">
                <a:latin typeface="Book Antiqua" panose="02040602050305030304" pitchFamily="18" charset="0"/>
              </a:rPr>
              <a:t>        </a:t>
            </a:r>
          </a:p>
          <a:p>
            <a:pPr marL="571500" indent="-571500">
              <a:buFont typeface="Arial" panose="020B0604020202020204" pitchFamily="34" charset="0"/>
              <a:buChar char="•"/>
            </a:pPr>
            <a:r>
              <a:rPr lang="nl-NL" sz="3600" b="1">
                <a:latin typeface="Book Antiqua" panose="02040602050305030304" pitchFamily="18" charset="0"/>
              </a:rPr>
              <a:t>        </a:t>
            </a:r>
            <a:r>
              <a:rPr lang="nl-NL" sz="2800" b="1">
                <a:latin typeface="Book Antiqua" panose="02040602050305030304" pitchFamily="18" charset="0"/>
              </a:rPr>
              <a:t>Wantrouwen en achterdocht jegens anderen</a:t>
            </a:r>
          </a:p>
          <a:p>
            <a:pPr marL="571500" indent="-571500">
              <a:buFont typeface="Arial" panose="020B0604020202020204" pitchFamily="34" charset="0"/>
              <a:buChar char="•"/>
            </a:pPr>
            <a:r>
              <a:rPr lang="nl-NL" sz="2800" b="1">
                <a:latin typeface="Book Antiqua" panose="02040602050305030304" pitchFamily="18" charset="0"/>
              </a:rPr>
              <a:t>          Halsstarrig rancuneus</a:t>
            </a:r>
          </a:p>
          <a:p>
            <a:pPr marL="571500" indent="-571500">
              <a:buFont typeface="Arial" panose="020B0604020202020204" pitchFamily="34" charset="0"/>
              <a:buChar char="•"/>
            </a:pPr>
            <a:r>
              <a:rPr lang="nl-NL" sz="2800" b="1">
                <a:latin typeface="Book Antiqua" panose="02040602050305030304" pitchFamily="18" charset="0"/>
              </a:rPr>
              <a:t>          Hypergevoelig voor kritiek</a:t>
            </a:r>
          </a:p>
          <a:p>
            <a:pPr marL="571500" indent="-571500">
              <a:buFont typeface="Arial" panose="020B0604020202020204" pitchFamily="34" charset="0"/>
              <a:buChar char="•"/>
            </a:pPr>
            <a:r>
              <a:rPr lang="nl-NL" sz="2800" b="1">
                <a:latin typeface="Book Antiqua" panose="02040602050305030304" pitchFamily="18" charset="0"/>
              </a:rPr>
              <a:t>          Reageert snel met woede of tegenaanval</a:t>
            </a:r>
          </a:p>
          <a:p>
            <a:endParaRPr lang="nl-NL" sz="4800" b="1">
              <a:solidFill>
                <a:srgbClr val="FFFF00"/>
              </a:solidFill>
              <a:latin typeface="Book Antiqua" panose="02040602050305030304" pitchFamily="18" charset="0"/>
            </a:endParaRPr>
          </a:p>
          <a:p>
            <a:endParaRPr lang="nl-NL" sz="4800" b="1">
              <a:solidFill>
                <a:srgbClr val="FFFF00"/>
              </a:solidFill>
              <a:latin typeface="Book Antiqua" panose="02040602050305030304" pitchFamily="18" charset="0"/>
            </a:endParaRPr>
          </a:p>
          <a:p>
            <a:endParaRPr lang="nl-NL" sz="4800" b="1">
              <a:solidFill>
                <a:srgbClr val="FFFF00"/>
              </a:solidFill>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1349463" y="1101555"/>
            <a:ext cx="4224022" cy="2643130"/>
          </a:xfrm>
          <a:prstGeom prst="rect">
            <a:avLst/>
          </a:prstGeom>
        </p:spPr>
      </p:pic>
    </p:spTree>
    <p:extLst>
      <p:ext uri="{BB962C8B-B14F-4D97-AF65-F5344CB8AC3E}">
        <p14:creationId xmlns:p14="http://schemas.microsoft.com/office/powerpoint/2010/main" val="394880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hthoek 1"/>
          <p:cNvSpPr/>
          <p:nvPr/>
        </p:nvSpPr>
        <p:spPr>
          <a:xfrm>
            <a:off x="1335314" y="159657"/>
            <a:ext cx="10668000" cy="523220"/>
          </a:xfrm>
          <a:prstGeom prst="rect">
            <a:avLst/>
          </a:prstGeom>
        </p:spPr>
        <p:txBody>
          <a:bodyPr wrap="square">
            <a:spAutoFit/>
          </a:bodyPr>
          <a:lstStyle/>
          <a:p>
            <a:r>
              <a:rPr lang="nl-NL" sz="2800" b="1" u="sng">
                <a:solidFill>
                  <a:srgbClr val="002060"/>
                </a:solidFill>
                <a:latin typeface="Book Antiqua" panose="02040602050305030304" pitchFamily="18" charset="0"/>
              </a:rPr>
              <a:t>Cluster A:  </a:t>
            </a:r>
            <a:r>
              <a:rPr lang="nl-NL" sz="2800" b="1">
                <a:solidFill>
                  <a:srgbClr val="002060"/>
                </a:solidFill>
                <a:latin typeface="Book Antiqua" panose="02040602050305030304" pitchFamily="18" charset="0"/>
              </a:rPr>
              <a:t>Excentriek, zonderling 'vreemd' of 'apart' gedrag</a:t>
            </a:r>
          </a:p>
        </p:txBody>
      </p:sp>
      <p:pic>
        <p:nvPicPr>
          <p:cNvPr id="4" name="Afbeelding 3"/>
          <p:cNvPicPr>
            <a:picLocks noChangeAspect="1"/>
          </p:cNvPicPr>
          <p:nvPr/>
        </p:nvPicPr>
        <p:blipFill>
          <a:blip r:embed="rId2"/>
          <a:stretch>
            <a:fillRect/>
          </a:stretch>
        </p:blipFill>
        <p:spPr>
          <a:xfrm>
            <a:off x="0" y="899886"/>
            <a:ext cx="5875200" cy="5958114"/>
          </a:xfrm>
          <a:prstGeom prst="rect">
            <a:avLst/>
          </a:prstGeom>
        </p:spPr>
      </p:pic>
      <p:sp>
        <p:nvSpPr>
          <p:cNvPr id="6" name="Rechthoek 5"/>
          <p:cNvSpPr/>
          <p:nvPr/>
        </p:nvSpPr>
        <p:spPr>
          <a:xfrm>
            <a:off x="5875200" y="899886"/>
            <a:ext cx="6128114" cy="5447645"/>
          </a:xfrm>
          <a:prstGeom prst="rect">
            <a:avLst/>
          </a:prstGeom>
        </p:spPr>
        <p:txBody>
          <a:bodyPr wrap="square">
            <a:spAutoFit/>
          </a:bodyPr>
          <a:lstStyle/>
          <a:p>
            <a:r>
              <a:rPr lang="nl-NL" sz="4000" b="1" i="1" err="1">
                <a:solidFill>
                  <a:srgbClr val="002060"/>
                </a:solidFill>
                <a:latin typeface="Book Antiqua" panose="02040602050305030304" pitchFamily="18" charset="0"/>
              </a:rPr>
              <a:t>Schizoide</a:t>
            </a:r>
            <a:r>
              <a:rPr lang="nl-NL" sz="4000" b="1" i="1">
                <a:solidFill>
                  <a:srgbClr val="002060"/>
                </a:solidFill>
                <a:latin typeface="Book Antiqua" panose="02040602050305030304" pitchFamily="18" charset="0"/>
              </a:rPr>
              <a:t> persoonlijkheid </a:t>
            </a:r>
            <a:r>
              <a:rPr lang="nl-NL" sz="1200" b="1" i="1">
                <a:solidFill>
                  <a:srgbClr val="002060"/>
                </a:solidFill>
                <a:latin typeface="Book Antiqua" panose="02040602050305030304" pitchFamily="18" charset="0"/>
              </a:rPr>
              <a:t>301.20</a:t>
            </a:r>
            <a:endParaRPr lang="nl-NL" sz="4000" b="1" i="1">
              <a:solidFill>
                <a:srgbClr val="002060"/>
              </a:solidFill>
              <a:latin typeface="Book Antiqua" panose="02040602050305030304" pitchFamily="18" charset="0"/>
            </a:endParaRPr>
          </a:p>
          <a:p>
            <a:endParaRPr lang="nl-NL" sz="2800" b="1" i="1">
              <a:solidFill>
                <a:srgbClr val="002060"/>
              </a:solidFill>
              <a:latin typeface="Book Antiqua" panose="02040602050305030304" pitchFamily="18" charset="0"/>
            </a:endParaRPr>
          </a:p>
          <a:p>
            <a:r>
              <a:rPr lang="nl-NL" sz="2800" b="1" i="1">
                <a:solidFill>
                  <a:srgbClr val="002060"/>
                </a:solidFill>
                <a:latin typeface="Book Antiqua" panose="02040602050305030304" pitchFamily="18" charset="0"/>
              </a:rPr>
              <a:t>Afstandelijkheid in relaties</a:t>
            </a:r>
          </a:p>
          <a:p>
            <a:r>
              <a:rPr lang="nl-NL" sz="2800" b="1" i="1">
                <a:solidFill>
                  <a:srgbClr val="002060"/>
                </a:solidFill>
                <a:latin typeface="Book Antiqua" panose="02040602050305030304" pitchFamily="18" charset="0"/>
              </a:rPr>
              <a:t>Beperkingen in uiten emoties</a:t>
            </a:r>
          </a:p>
          <a:p>
            <a:r>
              <a:rPr lang="nl-NL" sz="2800" b="1" i="1">
                <a:solidFill>
                  <a:srgbClr val="002060"/>
                </a:solidFill>
                <a:latin typeface="Book Antiqua" panose="02040602050305030304" pitchFamily="18" charset="0"/>
              </a:rPr>
              <a:t>Geen plezier in contact</a:t>
            </a:r>
          </a:p>
          <a:p>
            <a:r>
              <a:rPr lang="nl-NL" sz="2800" b="1" i="1">
                <a:solidFill>
                  <a:srgbClr val="002060"/>
                </a:solidFill>
                <a:latin typeface="Book Antiqua" panose="02040602050305030304" pitchFamily="18" charset="0"/>
              </a:rPr>
              <a:t>Geen intieme vrienden</a:t>
            </a:r>
          </a:p>
          <a:p>
            <a:r>
              <a:rPr lang="nl-NL" sz="2800" b="1" i="1">
                <a:solidFill>
                  <a:srgbClr val="002060"/>
                </a:solidFill>
                <a:latin typeface="Book Antiqua" panose="02040602050305030304" pitchFamily="18" charset="0"/>
              </a:rPr>
              <a:t>Solist</a:t>
            </a:r>
          </a:p>
          <a:p>
            <a:r>
              <a:rPr lang="nl-NL" sz="2800" b="1" i="1">
                <a:solidFill>
                  <a:srgbClr val="002060"/>
                </a:solidFill>
                <a:latin typeface="Book Antiqua" panose="02040602050305030304" pitchFamily="18" charset="0"/>
              </a:rPr>
              <a:t>Geen belangstelling voor seks</a:t>
            </a:r>
          </a:p>
          <a:p>
            <a:r>
              <a:rPr lang="nl-NL" sz="2800" b="1" i="1">
                <a:solidFill>
                  <a:srgbClr val="002060"/>
                </a:solidFill>
                <a:latin typeface="Book Antiqua" panose="02040602050305030304" pitchFamily="18" charset="0"/>
              </a:rPr>
              <a:t>Onverschillig voor lof of kritiek</a:t>
            </a:r>
          </a:p>
          <a:p>
            <a:r>
              <a:rPr lang="nl-NL" sz="2800" b="1" i="1">
                <a:solidFill>
                  <a:srgbClr val="002060"/>
                </a:solidFill>
                <a:latin typeface="Book Antiqua" panose="02040602050305030304" pitchFamily="18" charset="0"/>
              </a:rPr>
              <a:t>Emotioneel kil</a:t>
            </a:r>
          </a:p>
          <a:p>
            <a:endParaRPr lang="nl-NL" sz="2800" b="1" i="1">
              <a:latin typeface="Book Antiqua" panose="02040602050305030304" pitchFamily="18" charset="0"/>
            </a:endParaRPr>
          </a:p>
          <a:p>
            <a:r>
              <a:rPr lang="nl-NL" sz="1600" b="1">
                <a:latin typeface="Book Antiqua" panose="02040602050305030304" pitchFamily="18" charset="0"/>
              </a:rPr>
              <a:t>     </a:t>
            </a:r>
          </a:p>
        </p:txBody>
      </p:sp>
    </p:spTree>
    <p:extLst>
      <p:ext uri="{BB962C8B-B14F-4D97-AF65-F5344CB8AC3E}">
        <p14:creationId xmlns:p14="http://schemas.microsoft.com/office/powerpoint/2010/main" val="240957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Rechthoek 1"/>
          <p:cNvSpPr/>
          <p:nvPr/>
        </p:nvSpPr>
        <p:spPr>
          <a:xfrm>
            <a:off x="5399314" y="173496"/>
            <a:ext cx="8679543" cy="954107"/>
          </a:xfrm>
          <a:prstGeom prst="rect">
            <a:avLst/>
          </a:prstGeom>
        </p:spPr>
        <p:txBody>
          <a:bodyPr wrap="square">
            <a:spAutoFit/>
          </a:bodyPr>
          <a:lstStyle/>
          <a:p>
            <a:r>
              <a:rPr lang="nl-NL" sz="2800" b="1" u="sng">
                <a:solidFill>
                  <a:srgbClr val="FFFF00"/>
                </a:solidFill>
                <a:latin typeface="Book Antiqua" panose="02040602050305030304" pitchFamily="18" charset="0"/>
              </a:rPr>
              <a:t>Cluster A:  </a:t>
            </a:r>
            <a:r>
              <a:rPr lang="nl-NL" sz="2800" b="1">
                <a:solidFill>
                  <a:srgbClr val="FFFF00"/>
                </a:solidFill>
                <a:latin typeface="Book Antiqua" panose="02040602050305030304" pitchFamily="18" charset="0"/>
              </a:rPr>
              <a:t>Excentriek, zonderling</a:t>
            </a:r>
          </a:p>
          <a:p>
            <a:r>
              <a:rPr lang="nl-NL" sz="2800" b="1">
                <a:solidFill>
                  <a:srgbClr val="FFFF00"/>
                </a:solidFill>
                <a:latin typeface="Book Antiqua" panose="02040602050305030304" pitchFamily="18" charset="0"/>
              </a:rPr>
              <a:t> 'vreemd' of 'apart' gedrag</a:t>
            </a:r>
          </a:p>
        </p:txBody>
      </p:sp>
      <p:sp>
        <p:nvSpPr>
          <p:cNvPr id="3" name="Rechthoek 2"/>
          <p:cNvSpPr/>
          <p:nvPr/>
        </p:nvSpPr>
        <p:spPr>
          <a:xfrm>
            <a:off x="5399315" y="2076309"/>
            <a:ext cx="9561922" cy="1323439"/>
          </a:xfrm>
          <a:prstGeom prst="rect">
            <a:avLst/>
          </a:prstGeom>
        </p:spPr>
        <p:txBody>
          <a:bodyPr wrap="square">
            <a:spAutoFit/>
          </a:bodyPr>
          <a:lstStyle/>
          <a:p>
            <a:r>
              <a:rPr lang="nl-NL" sz="4000" b="1" i="1" err="1">
                <a:solidFill>
                  <a:srgbClr val="FFFF00"/>
                </a:solidFill>
                <a:latin typeface="Book Antiqua" panose="02040602050305030304" pitchFamily="18" charset="0"/>
              </a:rPr>
              <a:t>Schizotypische</a:t>
            </a:r>
            <a:r>
              <a:rPr lang="nl-NL" sz="4000" b="1" i="1">
                <a:solidFill>
                  <a:srgbClr val="FFFF00"/>
                </a:solidFill>
                <a:latin typeface="Book Antiqua" panose="02040602050305030304" pitchFamily="18" charset="0"/>
              </a:rPr>
              <a:t> </a:t>
            </a:r>
          </a:p>
          <a:p>
            <a:r>
              <a:rPr lang="nl-NL" sz="4000" b="1" i="1">
                <a:solidFill>
                  <a:srgbClr val="FFFF00"/>
                </a:solidFill>
                <a:latin typeface="Book Antiqua" panose="02040602050305030304" pitchFamily="18" charset="0"/>
              </a:rPr>
              <a:t>Persoonlijkheid </a:t>
            </a:r>
            <a:r>
              <a:rPr lang="nl-NL" sz="1200" b="1" i="1">
                <a:solidFill>
                  <a:srgbClr val="FFFF00"/>
                </a:solidFill>
                <a:latin typeface="Book Antiqua" panose="02040602050305030304" pitchFamily="18" charset="0"/>
              </a:rPr>
              <a:t>301.22</a:t>
            </a:r>
            <a:endParaRPr lang="nl-NL" sz="4000" b="1" i="1">
              <a:solidFill>
                <a:srgbClr val="FFFF00"/>
              </a:solidFill>
              <a:latin typeface="Book Antiqua" panose="02040602050305030304" pitchFamily="18" charset="0"/>
            </a:endParaRPr>
          </a:p>
        </p:txBody>
      </p:sp>
      <p:pic>
        <p:nvPicPr>
          <p:cNvPr id="4" name="Afbeelding 3"/>
          <p:cNvPicPr>
            <a:picLocks noChangeAspect="1"/>
          </p:cNvPicPr>
          <p:nvPr/>
        </p:nvPicPr>
        <p:blipFill>
          <a:blip r:embed="rId2"/>
          <a:stretch>
            <a:fillRect/>
          </a:stretch>
        </p:blipFill>
        <p:spPr>
          <a:xfrm>
            <a:off x="-246743" y="0"/>
            <a:ext cx="5399314" cy="3537482"/>
          </a:xfrm>
          <a:prstGeom prst="rect">
            <a:avLst/>
          </a:prstGeom>
        </p:spPr>
      </p:pic>
      <p:sp>
        <p:nvSpPr>
          <p:cNvPr id="5" name="Tekstvak 4"/>
          <p:cNvSpPr txBox="1"/>
          <p:nvPr/>
        </p:nvSpPr>
        <p:spPr>
          <a:xfrm>
            <a:off x="856343" y="3732901"/>
            <a:ext cx="10421257" cy="3108543"/>
          </a:xfrm>
          <a:prstGeom prst="rect">
            <a:avLst/>
          </a:prstGeom>
          <a:noFill/>
        </p:spPr>
        <p:txBody>
          <a:bodyPr wrap="square" rtlCol="0">
            <a:spAutoFit/>
          </a:bodyPr>
          <a:lstStyle/>
          <a:p>
            <a:r>
              <a:rPr lang="nl-NL" sz="2800">
                <a:latin typeface="Book Antiqua" panose="02040602050305030304" pitchFamily="18" charset="0"/>
              </a:rPr>
              <a:t>Sociale en intermenselijke beperkingen bij een acuut gevoel van ongemak</a:t>
            </a:r>
          </a:p>
          <a:p>
            <a:r>
              <a:rPr lang="nl-NL" sz="2800">
                <a:latin typeface="Book Antiqua" panose="02040602050305030304" pitchFamily="18" charset="0"/>
              </a:rPr>
              <a:t>Verminderd vermogen tot het aangaan van intieme relaties</a:t>
            </a:r>
          </a:p>
          <a:p>
            <a:r>
              <a:rPr lang="nl-NL" sz="2800">
                <a:latin typeface="Book Antiqua" panose="02040602050305030304" pitchFamily="18" charset="0"/>
              </a:rPr>
              <a:t>Buitensporige sociale angst</a:t>
            </a:r>
          </a:p>
          <a:p>
            <a:r>
              <a:rPr lang="nl-NL" sz="2800">
                <a:latin typeface="Book Antiqua" panose="02040602050305030304" pitchFamily="18" charset="0"/>
              </a:rPr>
              <a:t>Betrekkingsideeën, magisch denken, bijgeloof, helderziendheid, telepathie, ‘zesde zintuig’</a:t>
            </a:r>
          </a:p>
          <a:p>
            <a:r>
              <a:rPr lang="nl-NL" sz="2800">
                <a:latin typeface="Book Antiqua" panose="02040602050305030304" pitchFamily="18" charset="0"/>
              </a:rPr>
              <a:t>Ideeënrijk en creatief</a:t>
            </a:r>
          </a:p>
        </p:txBody>
      </p:sp>
    </p:spTree>
    <p:extLst>
      <p:ext uri="{BB962C8B-B14F-4D97-AF65-F5344CB8AC3E}">
        <p14:creationId xmlns:p14="http://schemas.microsoft.com/office/powerpoint/2010/main" val="299322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Rechthoek 1"/>
          <p:cNvSpPr/>
          <p:nvPr/>
        </p:nvSpPr>
        <p:spPr>
          <a:xfrm>
            <a:off x="1283110" y="0"/>
            <a:ext cx="10908890" cy="6740307"/>
          </a:xfrm>
          <a:prstGeom prst="rect">
            <a:avLst/>
          </a:prstGeom>
        </p:spPr>
        <p:txBody>
          <a:bodyPr wrap="square">
            <a:spAutoFit/>
          </a:bodyPr>
          <a:lstStyle/>
          <a:p>
            <a:r>
              <a:rPr lang="nl-NL" sz="3600" b="1" dirty="0">
                <a:solidFill>
                  <a:srgbClr val="FFFF00"/>
                </a:solidFill>
                <a:latin typeface="Book Antiqua" panose="02040602050305030304" pitchFamily="18" charset="0"/>
              </a:rPr>
              <a:t>Cluster B:   Theatraal, emotioneel of grillig gedrag.  </a:t>
            </a:r>
          </a:p>
          <a:p>
            <a:r>
              <a:rPr lang="nl-NL" sz="3600" b="1" dirty="0">
                <a:solidFill>
                  <a:srgbClr val="FFFF00"/>
                </a:solidFill>
                <a:latin typeface="Book Antiqua" panose="02040602050305030304" pitchFamily="18" charset="0"/>
              </a:rPr>
              <a:t>                     Misbruik maken van anderen</a:t>
            </a:r>
          </a:p>
          <a:p>
            <a:endParaRPr lang="nl-NL" sz="3600" b="1" i="1" dirty="0">
              <a:solidFill>
                <a:srgbClr val="002060"/>
              </a:solidFill>
              <a:latin typeface="Book Antiqua" panose="02040602050305030304" pitchFamily="18" charset="0"/>
            </a:endParaRPr>
          </a:p>
          <a:p>
            <a:r>
              <a:rPr lang="nl-NL" sz="3600" b="1" i="1" dirty="0">
                <a:solidFill>
                  <a:srgbClr val="002060"/>
                </a:solidFill>
                <a:latin typeface="Book Antiqua" panose="02040602050305030304" pitchFamily="18" charset="0"/>
              </a:rPr>
              <a:t> Anti sociale persoonlijkheid </a:t>
            </a:r>
            <a:r>
              <a:rPr lang="nl-NL" sz="1200" b="1" i="1" dirty="0">
                <a:solidFill>
                  <a:srgbClr val="002060"/>
                </a:solidFill>
                <a:latin typeface="Book Antiqua" panose="02040602050305030304" pitchFamily="18" charset="0"/>
              </a:rPr>
              <a:t>301.7</a:t>
            </a:r>
            <a:endParaRPr lang="nl-NL" sz="3600" b="1" i="1" dirty="0">
              <a:solidFill>
                <a:srgbClr val="002060"/>
              </a:solidFill>
              <a:latin typeface="Book Antiqua" panose="02040602050305030304" pitchFamily="18" charset="0"/>
            </a:endParaRPr>
          </a:p>
          <a:p>
            <a:endParaRPr lang="nl-NL" sz="3600" b="1" i="1" dirty="0">
              <a:solidFill>
                <a:srgbClr val="002060"/>
              </a:solidFill>
              <a:latin typeface="Book Antiqua" panose="02040602050305030304" pitchFamily="18" charset="0"/>
            </a:endParaRPr>
          </a:p>
          <a:p>
            <a:r>
              <a:rPr lang="nl-NL" sz="2800" b="1" i="1" dirty="0">
                <a:solidFill>
                  <a:srgbClr val="002060"/>
                </a:solidFill>
                <a:latin typeface="Book Antiqua" panose="02040602050305030304" pitchFamily="18" charset="0"/>
              </a:rPr>
              <a:t>Gebrek aan achting voor en </a:t>
            </a:r>
          </a:p>
          <a:p>
            <a:r>
              <a:rPr lang="nl-NL" sz="2800" b="1" i="1" dirty="0">
                <a:solidFill>
                  <a:srgbClr val="002060"/>
                </a:solidFill>
                <a:latin typeface="Book Antiqua" panose="02040602050305030304" pitchFamily="18" charset="0"/>
              </a:rPr>
              <a:t>schending van rechten van anderen</a:t>
            </a:r>
          </a:p>
          <a:p>
            <a:endParaRPr lang="nl-NL" sz="2800" b="1" i="1" dirty="0">
              <a:solidFill>
                <a:srgbClr val="002060"/>
              </a:solidFill>
              <a:latin typeface="Book Antiqua" panose="02040602050305030304" pitchFamily="18" charset="0"/>
            </a:endParaRPr>
          </a:p>
          <a:p>
            <a:r>
              <a:rPr lang="nl-NL" sz="2800" b="1" i="1" dirty="0">
                <a:solidFill>
                  <a:srgbClr val="002060"/>
                </a:solidFill>
                <a:latin typeface="Book Antiqua" panose="02040602050305030304" pitchFamily="18" charset="0"/>
              </a:rPr>
              <a:t>Niet in staat zich aan te passen aan de maatschappelijke norm.  </a:t>
            </a:r>
          </a:p>
          <a:p>
            <a:endParaRPr lang="nl-NL" sz="2800" b="1" i="1" dirty="0">
              <a:solidFill>
                <a:srgbClr val="002060"/>
              </a:solidFill>
              <a:latin typeface="Book Antiqua" panose="02040602050305030304" pitchFamily="18" charset="0"/>
            </a:endParaRPr>
          </a:p>
          <a:p>
            <a:r>
              <a:rPr lang="nl-NL" sz="2800" b="1" i="1" dirty="0">
                <a:solidFill>
                  <a:srgbClr val="002060"/>
                </a:solidFill>
                <a:latin typeface="Book Antiqua" panose="02040602050305030304" pitchFamily="18" charset="0"/>
              </a:rPr>
              <a:t>Oneerlijkheid, liegen, zwendel, impulsiviteit, prikkelbaarheid, agressiviteit, roekeloze onverschilligheid.</a:t>
            </a:r>
          </a:p>
          <a:p>
            <a:endParaRPr lang="nl-NL" sz="2800" b="1" i="1" dirty="0">
              <a:solidFill>
                <a:srgbClr val="002060"/>
              </a:solidFill>
              <a:latin typeface="Book Antiqua" panose="02040602050305030304" pitchFamily="18" charset="0"/>
            </a:endParaRPr>
          </a:p>
          <a:p>
            <a:r>
              <a:rPr lang="nl-NL" sz="2800" b="1" i="1" dirty="0">
                <a:solidFill>
                  <a:srgbClr val="002060"/>
                </a:solidFill>
                <a:latin typeface="Book Antiqua" panose="02040602050305030304" pitchFamily="18" charset="0"/>
              </a:rPr>
              <a:t>Ontbreken van spijtgevoelens.</a:t>
            </a:r>
            <a:endParaRPr lang="nl-NL" sz="3600" dirty="0"/>
          </a:p>
        </p:txBody>
      </p:sp>
      <p:pic>
        <p:nvPicPr>
          <p:cNvPr id="3" name="Afbeelding 2"/>
          <p:cNvPicPr>
            <a:picLocks noChangeAspect="1"/>
          </p:cNvPicPr>
          <p:nvPr/>
        </p:nvPicPr>
        <p:blipFill>
          <a:blip r:embed="rId2"/>
          <a:stretch>
            <a:fillRect/>
          </a:stretch>
        </p:blipFill>
        <p:spPr>
          <a:xfrm>
            <a:off x="7344228" y="1237925"/>
            <a:ext cx="4313647" cy="2435942"/>
          </a:xfrm>
          <a:prstGeom prst="rect">
            <a:avLst/>
          </a:prstGeom>
        </p:spPr>
      </p:pic>
    </p:spTree>
    <p:extLst>
      <p:ext uri="{BB962C8B-B14F-4D97-AF65-F5344CB8AC3E}">
        <p14:creationId xmlns:p14="http://schemas.microsoft.com/office/powerpoint/2010/main" val="183811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44921"/>
            <a:ext cx="12192000" cy="5386090"/>
          </a:xfrm>
          <a:prstGeom prst="rect">
            <a:avLst/>
          </a:prstGeom>
        </p:spPr>
        <p:txBody>
          <a:bodyPr wrap="square">
            <a:spAutoFit/>
          </a:bodyPr>
          <a:lstStyle/>
          <a:p>
            <a:r>
              <a:rPr lang="nl-NL" sz="2800" b="1">
                <a:latin typeface="Book Antiqua" panose="02040602050305030304" pitchFamily="18" charset="0"/>
              </a:rPr>
              <a:t>Cluster B:   </a:t>
            </a:r>
          </a:p>
          <a:p>
            <a:r>
              <a:rPr lang="nl-NL" sz="2800" b="1">
                <a:latin typeface="Book Antiqua" panose="02040602050305030304" pitchFamily="18" charset="0"/>
              </a:rPr>
              <a:t>Theatraal, emotioneel of grillig gedrag. Misbruik maken van anderen</a:t>
            </a: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5747658" y="1895231"/>
            <a:ext cx="6444342" cy="5164661"/>
          </a:xfrm>
          <a:prstGeom prst="rect">
            <a:avLst/>
          </a:prstGeom>
        </p:spPr>
      </p:pic>
      <p:sp>
        <p:nvSpPr>
          <p:cNvPr id="4" name="Tekstvak 3"/>
          <p:cNvSpPr txBox="1"/>
          <p:nvPr/>
        </p:nvSpPr>
        <p:spPr>
          <a:xfrm>
            <a:off x="3963104" y="510236"/>
            <a:ext cx="8011885" cy="1384995"/>
          </a:xfrm>
          <a:prstGeom prst="rect">
            <a:avLst/>
          </a:prstGeom>
          <a:noFill/>
        </p:spPr>
        <p:txBody>
          <a:bodyPr wrap="square" rtlCol="0">
            <a:spAutoFit/>
          </a:bodyPr>
          <a:lstStyle/>
          <a:p>
            <a:endParaRPr lang="nl-NL" sz="3600" dirty="0">
              <a:solidFill>
                <a:schemeClr val="bg1"/>
              </a:solidFill>
              <a:latin typeface="Book Antiqua" panose="02040602050305030304" pitchFamily="18" charset="0"/>
            </a:endParaRPr>
          </a:p>
          <a:p>
            <a:r>
              <a:rPr lang="nl-NL" sz="3600" b="1" i="1" dirty="0">
                <a:solidFill>
                  <a:srgbClr val="FF0000"/>
                </a:solidFill>
                <a:latin typeface="Book Antiqua" panose="02040602050305030304" pitchFamily="18" charset="0"/>
              </a:rPr>
              <a:t>Borderline </a:t>
            </a:r>
            <a:r>
              <a:rPr lang="nl-NL" sz="3600" b="1" i="1" dirty="0" smtClean="0">
                <a:solidFill>
                  <a:srgbClr val="FF0000"/>
                </a:solidFill>
                <a:latin typeface="Book Antiqua" panose="02040602050305030304" pitchFamily="18" charset="0"/>
              </a:rPr>
              <a:t>Persoonlijkheidsstoornis </a:t>
            </a:r>
            <a:r>
              <a:rPr lang="nl-NL" sz="1200" b="1" i="1" dirty="0">
                <a:solidFill>
                  <a:srgbClr val="FF0000"/>
                </a:solidFill>
                <a:latin typeface="Book Antiqua" panose="02040602050305030304" pitchFamily="18" charset="0"/>
              </a:rPr>
              <a:t>301.83</a:t>
            </a:r>
            <a:endParaRPr lang="nl-NL" sz="3600" b="1" i="1" dirty="0">
              <a:solidFill>
                <a:srgbClr val="FF0000"/>
              </a:solidFill>
              <a:latin typeface="Book Antiqua" panose="02040602050305030304" pitchFamily="18" charset="0"/>
            </a:endParaRPr>
          </a:p>
        </p:txBody>
      </p:sp>
      <p:sp>
        <p:nvSpPr>
          <p:cNvPr id="5" name="Tekstvak 4"/>
          <p:cNvSpPr txBox="1"/>
          <p:nvPr/>
        </p:nvSpPr>
        <p:spPr>
          <a:xfrm>
            <a:off x="0" y="1911596"/>
            <a:ext cx="5747658" cy="5164661"/>
          </a:xfrm>
          <a:prstGeom prst="rect">
            <a:avLst/>
          </a:prstGeom>
          <a:solidFill>
            <a:schemeClr val="tx1"/>
          </a:solidFill>
        </p:spPr>
        <p:txBody>
          <a:bodyPr wrap="square" rtlCol="0">
            <a:spAutoFit/>
          </a:bodyPr>
          <a:lstStyle/>
          <a:p>
            <a:endParaRPr lang="nl-NL"/>
          </a:p>
        </p:txBody>
      </p:sp>
      <p:sp>
        <p:nvSpPr>
          <p:cNvPr id="6" name="Tekstvak 5"/>
          <p:cNvSpPr txBox="1"/>
          <p:nvPr/>
        </p:nvSpPr>
        <p:spPr>
          <a:xfrm>
            <a:off x="0" y="1911597"/>
            <a:ext cx="12191999" cy="5078313"/>
          </a:xfrm>
          <a:prstGeom prst="rect">
            <a:avLst/>
          </a:prstGeom>
          <a:noFill/>
        </p:spPr>
        <p:txBody>
          <a:bodyPr wrap="square" rtlCol="0">
            <a:spAutoFit/>
          </a:bodyPr>
          <a:lstStyle/>
          <a:p>
            <a:r>
              <a:rPr lang="nl-NL" sz="2800">
                <a:solidFill>
                  <a:schemeClr val="bg1"/>
                </a:solidFill>
                <a:latin typeface="Book Antiqua" panose="02040602050305030304" pitchFamily="18" charset="0"/>
              </a:rPr>
              <a:t>Instabiliteit in intermenselijke relaties, zelfbeeld en affecten</a:t>
            </a:r>
          </a:p>
          <a:p>
            <a:r>
              <a:rPr lang="nl-NL" sz="2800">
                <a:solidFill>
                  <a:schemeClr val="bg1"/>
                </a:solidFill>
                <a:latin typeface="Book Antiqua" panose="02040602050305030304" pitchFamily="18" charset="0"/>
              </a:rPr>
              <a:t>Wisselend overmatig idealiseren en kleineren</a:t>
            </a:r>
          </a:p>
          <a:p>
            <a:r>
              <a:rPr lang="nl-NL" sz="2800">
                <a:solidFill>
                  <a:schemeClr val="bg1"/>
                </a:solidFill>
                <a:latin typeface="Book Antiqua" panose="02040602050305030304" pitchFamily="18" charset="0"/>
              </a:rPr>
              <a:t>Impulsiviteit</a:t>
            </a:r>
          </a:p>
          <a:p>
            <a:r>
              <a:rPr lang="nl-NL" sz="2800">
                <a:solidFill>
                  <a:schemeClr val="bg1"/>
                </a:solidFill>
                <a:latin typeface="Book Antiqua" panose="02040602050305030304" pitchFamily="18" charset="0"/>
              </a:rPr>
              <a:t>Suïcidale uitingen en gedragingen</a:t>
            </a:r>
          </a:p>
          <a:p>
            <a:r>
              <a:rPr lang="nl-NL" sz="2800">
                <a:solidFill>
                  <a:schemeClr val="bg1"/>
                </a:solidFill>
                <a:latin typeface="Book Antiqua" panose="02040602050305030304" pitchFamily="18" charset="0"/>
              </a:rPr>
              <a:t>Stemmingswisselingen</a:t>
            </a:r>
          </a:p>
          <a:p>
            <a:r>
              <a:rPr lang="nl-NL" sz="2800">
                <a:solidFill>
                  <a:schemeClr val="bg1"/>
                </a:solidFill>
                <a:latin typeface="Book Antiqua" panose="02040602050305030304" pitchFamily="18" charset="0"/>
              </a:rPr>
              <a:t>Affectlabiliteit</a:t>
            </a:r>
          </a:p>
          <a:p>
            <a:r>
              <a:rPr lang="nl-NL" sz="2800">
                <a:solidFill>
                  <a:schemeClr val="bg1"/>
                </a:solidFill>
                <a:latin typeface="Book Antiqua" panose="02040602050305030304" pitchFamily="18" charset="0"/>
              </a:rPr>
              <a:t>Inadequate, intense woede</a:t>
            </a:r>
          </a:p>
          <a:p>
            <a:r>
              <a:rPr lang="nl-NL" sz="2800">
                <a:solidFill>
                  <a:schemeClr val="bg1"/>
                </a:solidFill>
                <a:latin typeface="Book Antiqua" panose="02040602050305030304" pitchFamily="18" charset="0"/>
              </a:rPr>
              <a:t>Stress gebonden paranoïde ideeën</a:t>
            </a:r>
          </a:p>
          <a:p>
            <a:r>
              <a:rPr lang="nl-NL" sz="2800">
                <a:solidFill>
                  <a:schemeClr val="bg1"/>
                </a:solidFill>
                <a:latin typeface="Book Antiqua" panose="02040602050305030304" pitchFamily="18" charset="0"/>
              </a:rPr>
              <a:t>Automutilatie</a:t>
            </a:r>
          </a:p>
          <a:p>
            <a:endParaRPr lang="nl-NL" sz="3600">
              <a:solidFill>
                <a:schemeClr val="bg1"/>
              </a:solidFill>
              <a:latin typeface="Book Antiqua" panose="02040602050305030304" pitchFamily="18" charset="0"/>
            </a:endParaRPr>
          </a:p>
          <a:p>
            <a:endParaRPr lang="nl-NL" sz="3600">
              <a:solidFill>
                <a:schemeClr val="bg1"/>
              </a:solidFill>
              <a:latin typeface="Book Antiqua" panose="02040602050305030304" pitchFamily="18" charset="0"/>
            </a:endParaRPr>
          </a:p>
        </p:txBody>
      </p:sp>
    </p:spTree>
    <p:extLst>
      <p:ext uri="{BB962C8B-B14F-4D97-AF65-F5344CB8AC3E}">
        <p14:creationId xmlns:p14="http://schemas.microsoft.com/office/powerpoint/2010/main" val="4223899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17046" y="0"/>
            <a:ext cx="10018713" cy="1752599"/>
          </a:xfrm>
        </p:spPr>
        <p:txBody>
          <a:bodyPr/>
          <a:lstStyle/>
          <a:p>
            <a:r>
              <a:rPr lang="nl-NL" smtClean="0">
                <a:solidFill>
                  <a:srgbClr val="7B9899"/>
                </a:solidFill>
              </a:rPr>
              <a:t>Borderline PS</a:t>
            </a:r>
          </a:p>
        </p:txBody>
      </p:sp>
      <p:sp>
        <p:nvSpPr>
          <p:cNvPr id="23555" name="Rectangle 3"/>
          <p:cNvSpPr>
            <a:spLocks noGrp="1" noChangeArrowheads="1"/>
          </p:cNvSpPr>
          <p:nvPr>
            <p:ph idx="1"/>
          </p:nvPr>
        </p:nvSpPr>
        <p:spPr>
          <a:xfrm>
            <a:off x="2528211" y="2031363"/>
            <a:ext cx="6798736" cy="4043718"/>
          </a:xfrm>
        </p:spPr>
        <p:txBody>
          <a:bodyPr>
            <a:noAutofit/>
          </a:bodyPr>
          <a:lstStyle/>
          <a:p>
            <a:endParaRPr lang="nl-NL" sz="2000" dirty="0" smtClean="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Extreme verlatingsangsten</a:t>
            </a:r>
          </a:p>
          <a:p>
            <a:r>
              <a:rPr lang="nl-NL" altLang="nl-NL" sz="2000" dirty="0" smtClean="0">
                <a:latin typeface="Calibri" panose="020F0502020204030204" pitchFamily="34" charset="0"/>
                <a:cs typeface="Calibri" panose="020F0502020204030204" pitchFamily="34" charset="0"/>
              </a:rPr>
              <a:t>Chronisch </a:t>
            </a:r>
            <a:r>
              <a:rPr lang="nl-NL" altLang="nl-NL" sz="2000" dirty="0">
                <a:latin typeface="Calibri" panose="020F0502020204030204" pitchFamily="34" charset="0"/>
                <a:cs typeface="Calibri" panose="020F0502020204030204" pitchFamily="34" charset="0"/>
              </a:rPr>
              <a:t>gevoel van leegte</a:t>
            </a:r>
            <a:endParaRPr lang="en-US" altLang="nl-NL" sz="2000" dirty="0">
              <a:latin typeface="Calibri" panose="020F0502020204030204" pitchFamily="34" charset="0"/>
              <a:cs typeface="Calibri" panose="020F0502020204030204" pitchFamily="34" charset="0"/>
            </a:endParaRPr>
          </a:p>
          <a:p>
            <a:pPr defTabSz="922338"/>
            <a:r>
              <a:rPr lang="nl-NL" altLang="nl-NL" sz="2000" dirty="0" smtClean="0">
                <a:latin typeface="Calibri" panose="020F0502020204030204" pitchFamily="34" charset="0"/>
                <a:cs typeface="Calibri" panose="020F0502020204030204" pitchFamily="34" charset="0"/>
              </a:rPr>
              <a:t>Instabiele </a:t>
            </a:r>
            <a:r>
              <a:rPr lang="nl-NL" altLang="nl-NL" sz="2000" dirty="0">
                <a:latin typeface="Calibri" panose="020F0502020204030204" pitchFamily="34" charset="0"/>
                <a:cs typeface="Calibri" panose="020F0502020204030204" pitchFamily="34" charset="0"/>
              </a:rPr>
              <a:t>en intense intermenselijke relaties gekenmerkt door wisselingen tussen overmatig idealiseren en kleineren.</a:t>
            </a:r>
          </a:p>
          <a:p>
            <a:r>
              <a:rPr lang="nl-NL" altLang="nl-NL" sz="2000" dirty="0">
                <a:latin typeface="Calibri" panose="020F0502020204030204" pitchFamily="34" charset="0"/>
                <a:cs typeface="Calibri" panose="020F0502020204030204" pitchFamily="34" charset="0"/>
              </a:rPr>
              <a:t>Inadequate, intense woede of moeite kwaadheid te beheersen </a:t>
            </a:r>
            <a:endParaRPr lang="en-US" altLang="nl-NL" sz="2000" dirty="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Impulsiviteit</a:t>
            </a:r>
          </a:p>
          <a:p>
            <a:r>
              <a:rPr lang="nl-NL" sz="2000" dirty="0" smtClean="0">
                <a:latin typeface="Calibri" panose="020F0502020204030204" pitchFamily="34" charset="0"/>
                <a:cs typeface="Calibri" panose="020F0502020204030204" pitchFamily="34" charset="0"/>
              </a:rPr>
              <a:t>Zelfdestructieve tendensen</a:t>
            </a:r>
          </a:p>
          <a:p>
            <a:r>
              <a:rPr lang="nl-NL" sz="2000" dirty="0" smtClean="0">
                <a:latin typeface="Calibri" panose="020F0502020204030204" pitchFamily="34" charset="0"/>
                <a:cs typeface="Calibri" panose="020F0502020204030204" pitchFamily="34" charset="0"/>
              </a:rPr>
              <a:t>Overgevoeligheid voor afwijzing</a:t>
            </a:r>
          </a:p>
          <a:p>
            <a:r>
              <a:rPr lang="nl-NL" sz="2000" dirty="0" smtClean="0">
                <a:latin typeface="Calibri" panose="020F0502020204030204" pitchFamily="34" charset="0"/>
                <a:cs typeface="Calibri" panose="020F0502020204030204" pitchFamily="34" charset="0"/>
              </a:rPr>
              <a:t>“All good all bad”</a:t>
            </a:r>
          </a:p>
        </p:txBody>
      </p:sp>
    </p:spTree>
    <p:extLst>
      <p:ext uri="{BB962C8B-B14F-4D97-AF65-F5344CB8AC3E}">
        <p14:creationId xmlns:p14="http://schemas.microsoft.com/office/powerpoint/2010/main" val="41735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2763838" y="1576388"/>
            <a:ext cx="4132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Overname verantwoordelijkheid</a:t>
            </a:r>
          </a:p>
        </p:txBody>
      </p:sp>
      <p:sp>
        <p:nvSpPr>
          <p:cNvPr id="11270" name="Text Box 6"/>
          <p:cNvSpPr txBox="1">
            <a:spLocks noChangeArrowheads="1"/>
          </p:cNvSpPr>
          <p:nvPr/>
        </p:nvSpPr>
        <p:spPr bwMode="auto">
          <a:xfrm>
            <a:off x="2763839" y="2368550"/>
            <a:ext cx="3100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a:t>Overmatige diagnostiek</a:t>
            </a:r>
          </a:p>
        </p:txBody>
      </p:sp>
      <p:sp>
        <p:nvSpPr>
          <p:cNvPr id="11271" name="Text Box 7"/>
          <p:cNvSpPr txBox="1">
            <a:spLocks noChangeArrowheads="1"/>
          </p:cNvSpPr>
          <p:nvPr/>
        </p:nvSpPr>
        <p:spPr bwMode="auto">
          <a:xfrm>
            <a:off x="2782889" y="3068638"/>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a:t>Overmatige behandeling</a:t>
            </a:r>
          </a:p>
        </p:txBody>
      </p:sp>
      <p:sp>
        <p:nvSpPr>
          <p:cNvPr id="11272" name="Text Box 8"/>
          <p:cNvSpPr txBox="1">
            <a:spLocks noChangeArrowheads="1"/>
          </p:cNvSpPr>
          <p:nvPr/>
        </p:nvSpPr>
        <p:spPr bwMode="auto">
          <a:xfrm>
            <a:off x="2782889" y="3860800"/>
            <a:ext cx="343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a:t>Overmatige betrokkenheid</a:t>
            </a:r>
          </a:p>
        </p:txBody>
      </p:sp>
    </p:spTree>
    <p:extLst>
      <p:ext uri="{BB962C8B-B14F-4D97-AF65-F5344CB8AC3E}">
        <p14:creationId xmlns:p14="http://schemas.microsoft.com/office/powerpoint/2010/main" val="4274927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174353" y="1231166"/>
            <a:ext cx="97865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b="1" dirty="0"/>
              <a:t>Uitgangspunten</a:t>
            </a:r>
          </a:p>
          <a:p>
            <a:r>
              <a:rPr lang="nl-NL" altLang="nl-NL" b="1" dirty="0"/>
              <a:t> </a:t>
            </a:r>
          </a:p>
          <a:p>
            <a:pPr>
              <a:buFontTx/>
              <a:buChar char="•"/>
            </a:pPr>
            <a:r>
              <a:rPr lang="nl-NL" altLang="nl-NL" dirty="0" smtClean="0"/>
              <a:t> De </a:t>
            </a:r>
            <a:r>
              <a:rPr lang="nl-NL" altLang="nl-NL" dirty="0"/>
              <a:t>borderline patiënt wordt gezien als een competent </a:t>
            </a:r>
            <a:r>
              <a:rPr lang="nl-NL" altLang="nl-NL" dirty="0" smtClean="0"/>
              <a:t>en verantwoordelijk  </a:t>
            </a:r>
            <a:br>
              <a:rPr lang="nl-NL" altLang="nl-NL" dirty="0" smtClean="0"/>
            </a:br>
            <a:r>
              <a:rPr lang="nl-NL" altLang="nl-NL" dirty="0" smtClean="0"/>
              <a:t>   mens</a:t>
            </a:r>
            <a:r>
              <a:rPr lang="nl-NL" altLang="nl-NL" dirty="0"/>
              <a:t>.</a:t>
            </a:r>
          </a:p>
          <a:p>
            <a:pPr>
              <a:buFontTx/>
              <a:buChar char="•"/>
            </a:pPr>
            <a:r>
              <a:rPr lang="nl-NL" altLang="nl-NL" dirty="0"/>
              <a:t> Zelfverantwoordelijkheid staat centraal.</a:t>
            </a:r>
          </a:p>
          <a:p>
            <a:endParaRPr lang="en-US" altLang="nl-NL" dirty="0"/>
          </a:p>
        </p:txBody>
      </p:sp>
      <p:sp>
        <p:nvSpPr>
          <p:cNvPr id="8197" name="Text Box 5"/>
          <p:cNvSpPr txBox="1">
            <a:spLocks noChangeArrowheads="1"/>
          </p:cNvSpPr>
          <p:nvPr/>
        </p:nvSpPr>
        <p:spPr bwMode="auto">
          <a:xfrm>
            <a:off x="2174353" y="3539490"/>
            <a:ext cx="931464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b="1" dirty="0"/>
              <a:t>  De doelen</a:t>
            </a:r>
          </a:p>
          <a:p>
            <a:pPr marL="342900" indent="-342900">
              <a:buFont typeface="Arial" panose="020B0604020202020204" pitchFamily="34" charset="0"/>
              <a:buChar char="•"/>
            </a:pPr>
            <a:r>
              <a:rPr lang="nl-NL" altLang="nl-NL" dirty="0"/>
              <a:t>Breng geen schade toe</a:t>
            </a:r>
          </a:p>
          <a:p>
            <a:pPr marL="342900" indent="-342900">
              <a:buFont typeface="Arial" panose="020B0604020202020204" pitchFamily="34" charset="0"/>
              <a:buChar char="•"/>
            </a:pPr>
            <a:r>
              <a:rPr lang="nl-NL" altLang="nl-NL" dirty="0"/>
              <a:t>Verminder de chaos en de verstoorde relatie tussen de patiënt en de hulpverlener</a:t>
            </a:r>
          </a:p>
          <a:p>
            <a:pPr marL="342900" indent="-342900">
              <a:buFont typeface="Arial" panose="020B0604020202020204" pitchFamily="34" charset="0"/>
              <a:buChar char="•"/>
            </a:pPr>
            <a:r>
              <a:rPr lang="nl-NL" altLang="nl-NL" dirty="0" err="1"/>
              <a:t>Consider</a:t>
            </a:r>
            <a:r>
              <a:rPr lang="nl-NL" altLang="nl-NL" dirty="0"/>
              <a:t> </a:t>
            </a:r>
            <a:r>
              <a:rPr lang="nl-NL" altLang="nl-NL" dirty="0" err="1"/>
              <a:t>therapy</a:t>
            </a:r>
            <a:r>
              <a:rPr lang="nl-NL" altLang="nl-NL" dirty="0"/>
              <a:t>; bedenk of het goed is therapie te geven</a:t>
            </a:r>
          </a:p>
          <a:p>
            <a:pPr marL="342900" indent="-342900">
              <a:buFont typeface="Arial" panose="020B0604020202020204" pitchFamily="34" charset="0"/>
              <a:buChar char="•"/>
            </a:pPr>
            <a:r>
              <a:rPr lang="nl-NL" altLang="nl-NL" dirty="0"/>
              <a:t>Probeer opname te voorkomen</a:t>
            </a:r>
          </a:p>
          <a:p>
            <a:endParaRPr lang="en-US" altLang="nl-NL" dirty="0"/>
          </a:p>
        </p:txBody>
      </p:sp>
    </p:spTree>
    <p:extLst>
      <p:ext uri="{BB962C8B-B14F-4D97-AF65-F5344CB8AC3E}">
        <p14:creationId xmlns:p14="http://schemas.microsoft.com/office/powerpoint/2010/main" val="57890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04800" y="1"/>
            <a:ext cx="13411200" cy="6740307"/>
          </a:xfrm>
          <a:prstGeom prst="rect">
            <a:avLst/>
          </a:prstGeom>
          <a:solidFill>
            <a:srgbClr val="FF6600"/>
          </a:solidFill>
        </p:spPr>
        <p:txBody>
          <a:bodyPr wrap="square" rtlCol="0">
            <a:spAutoFit/>
          </a:bodyPr>
          <a:lstStyle/>
          <a:p>
            <a:r>
              <a:rPr lang="nl-NL" sz="3600" i="1">
                <a:solidFill>
                  <a:srgbClr val="FFFF00"/>
                </a:solidFill>
                <a:latin typeface="Book Antiqua" panose="02040602050305030304" pitchFamily="18" charset="0"/>
              </a:rPr>
              <a:t>    </a:t>
            </a:r>
            <a:r>
              <a:rPr lang="nl-NL" sz="3600" i="1" u="sng">
                <a:solidFill>
                  <a:srgbClr val="FFFF00"/>
                </a:solidFill>
                <a:latin typeface="Book Antiqua" panose="02040602050305030304" pitchFamily="18" charset="0"/>
              </a:rPr>
              <a:t>Algemene omschrijving</a:t>
            </a:r>
          </a:p>
          <a:p>
            <a:endParaRPr lang="nl-NL" sz="3600">
              <a:solidFill>
                <a:srgbClr val="FFFF00"/>
              </a:solidFill>
              <a:latin typeface="Book Antiqua" panose="02040602050305030304" pitchFamily="18" charset="0"/>
            </a:endParaRPr>
          </a:p>
          <a:p>
            <a:r>
              <a:rPr lang="nl-NL" sz="3600">
                <a:solidFill>
                  <a:srgbClr val="FFFF00"/>
                </a:solidFill>
                <a:latin typeface="Book Antiqua" panose="02040602050305030304" pitchFamily="18" charset="0"/>
              </a:rPr>
              <a:t>   </a:t>
            </a:r>
            <a:r>
              <a:rPr lang="nl-NL" sz="3200">
                <a:solidFill>
                  <a:srgbClr val="FFFF00"/>
                </a:solidFill>
                <a:latin typeface="Book Antiqua" panose="02040602050305030304" pitchFamily="18" charset="0"/>
              </a:rPr>
              <a:t>Slechts weinig mensen hebben een </a:t>
            </a:r>
            <a:r>
              <a:rPr lang="nl-NL" sz="3200" err="1">
                <a:solidFill>
                  <a:srgbClr val="FFFF00"/>
                </a:solidFill>
                <a:latin typeface="Book Antiqua" panose="02040602050305030304" pitchFamily="18" charset="0"/>
              </a:rPr>
              <a:t>persoonlijkheids</a:t>
            </a:r>
            <a:endParaRPr lang="nl-NL" sz="3200">
              <a:solidFill>
                <a:srgbClr val="FFFF00"/>
              </a:solidFill>
              <a:latin typeface="Book Antiqua" panose="02040602050305030304" pitchFamily="18" charset="0"/>
            </a:endParaRPr>
          </a:p>
          <a:p>
            <a:r>
              <a:rPr lang="nl-NL" sz="3200">
                <a:solidFill>
                  <a:srgbClr val="FFFF00"/>
                </a:solidFill>
                <a:latin typeface="Book Antiqua" panose="02040602050305030304" pitchFamily="18" charset="0"/>
              </a:rPr>
              <a:t>   stoornis, maar trekjes van deze of gene persoonlijkheid </a:t>
            </a:r>
          </a:p>
          <a:p>
            <a:r>
              <a:rPr lang="nl-NL" sz="3200">
                <a:solidFill>
                  <a:srgbClr val="FFFF00"/>
                </a:solidFill>
                <a:latin typeface="Book Antiqua" panose="02040602050305030304" pitchFamily="18" charset="0"/>
              </a:rPr>
              <a:t>   heeft iedereen. </a:t>
            </a:r>
          </a:p>
          <a:p>
            <a:r>
              <a:rPr lang="nl-NL" sz="3600">
                <a:solidFill>
                  <a:srgbClr val="FFFF00"/>
                </a:solidFill>
                <a:latin typeface="Book Antiqua" panose="02040602050305030304" pitchFamily="18" charset="0"/>
              </a:rPr>
              <a:t>. </a:t>
            </a:r>
          </a:p>
          <a:p>
            <a:endParaRPr lang="nl-NL" sz="3600">
              <a:solidFill>
                <a:srgbClr val="FFFF00"/>
              </a:solidFill>
              <a:latin typeface="Book Antiqua" panose="02040602050305030304" pitchFamily="18" charset="0"/>
            </a:endParaRPr>
          </a:p>
          <a:p>
            <a:endParaRPr lang="nl-NL" sz="3600">
              <a:solidFill>
                <a:srgbClr val="FFFF00"/>
              </a:solidFill>
              <a:latin typeface="Book Antiqua" panose="02040602050305030304" pitchFamily="18" charset="0"/>
            </a:endParaRPr>
          </a:p>
          <a:p>
            <a:endParaRPr lang="nl-NL" sz="3600">
              <a:solidFill>
                <a:srgbClr val="FFFF00"/>
              </a:solidFill>
              <a:latin typeface="Book Antiqua" panose="02040602050305030304" pitchFamily="18" charset="0"/>
            </a:endParaRPr>
          </a:p>
          <a:p>
            <a:endParaRPr lang="nl-NL" sz="3600">
              <a:latin typeface="Book Antiqua" panose="02040602050305030304" pitchFamily="18" charset="0"/>
            </a:endParaRPr>
          </a:p>
          <a:p>
            <a:endParaRPr lang="nl-NL" sz="3600">
              <a:latin typeface="Book Antiqua" panose="02040602050305030304" pitchFamily="18" charset="0"/>
            </a:endParaRPr>
          </a:p>
          <a:p>
            <a:endParaRPr lang="nl-NL" sz="3600"/>
          </a:p>
        </p:txBody>
      </p:sp>
      <p:pic>
        <p:nvPicPr>
          <p:cNvPr id="5" name="Afbeelding 4"/>
          <p:cNvPicPr>
            <a:picLocks noChangeAspect="1"/>
          </p:cNvPicPr>
          <p:nvPr/>
        </p:nvPicPr>
        <p:blipFill>
          <a:blip r:embed="rId2"/>
          <a:stretch>
            <a:fillRect/>
          </a:stretch>
        </p:blipFill>
        <p:spPr>
          <a:xfrm>
            <a:off x="-409303" y="3283703"/>
            <a:ext cx="13411199" cy="3524250"/>
          </a:xfrm>
          <a:prstGeom prst="rect">
            <a:avLst/>
          </a:prstGeom>
        </p:spPr>
      </p:pic>
    </p:spTree>
    <p:extLst>
      <p:ext uri="{BB962C8B-B14F-4D97-AF65-F5344CB8AC3E}">
        <p14:creationId xmlns:p14="http://schemas.microsoft.com/office/powerpoint/2010/main" val="76102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07569" y="715580"/>
            <a:ext cx="19591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800" b="1" dirty="0"/>
              <a:t>Benadering</a:t>
            </a:r>
          </a:p>
        </p:txBody>
      </p:sp>
      <p:sp>
        <p:nvSpPr>
          <p:cNvPr id="9221" name="Text Box 5"/>
          <p:cNvSpPr txBox="1">
            <a:spLocks noChangeArrowheads="1"/>
          </p:cNvSpPr>
          <p:nvPr/>
        </p:nvSpPr>
        <p:spPr bwMode="auto">
          <a:xfrm>
            <a:off x="2206730" y="1743135"/>
            <a:ext cx="91347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Geen adviezen geven maar beroep doen </a:t>
            </a:r>
            <a:r>
              <a:rPr lang="nl-NL" altLang="nl-NL" dirty="0" smtClean="0"/>
              <a:t>op eigen </a:t>
            </a:r>
            <a:r>
              <a:rPr lang="nl-NL" altLang="nl-NL" dirty="0"/>
              <a:t>probleemoplossend </a:t>
            </a:r>
            <a:r>
              <a:rPr lang="nl-NL" altLang="nl-NL" dirty="0" smtClean="0"/>
              <a:t/>
            </a:r>
            <a:br>
              <a:rPr lang="nl-NL" altLang="nl-NL" dirty="0" smtClean="0"/>
            </a:br>
            <a:r>
              <a:rPr lang="nl-NL" altLang="nl-NL" dirty="0" smtClean="0"/>
              <a:t>   vermogen</a:t>
            </a:r>
            <a:endParaRPr lang="en-US" altLang="nl-NL" dirty="0"/>
          </a:p>
        </p:txBody>
      </p:sp>
      <p:sp>
        <p:nvSpPr>
          <p:cNvPr id="9223" name="Text Box 7"/>
          <p:cNvSpPr txBox="1">
            <a:spLocks noChangeArrowheads="1"/>
          </p:cNvSpPr>
          <p:nvPr/>
        </p:nvSpPr>
        <p:spPr bwMode="auto">
          <a:xfrm>
            <a:off x="2206732" y="2662665"/>
            <a:ext cx="7332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Serieus nemen en begrip tonen. </a:t>
            </a:r>
            <a:endParaRPr lang="en-US" altLang="nl-NL" dirty="0"/>
          </a:p>
        </p:txBody>
      </p:sp>
      <p:sp>
        <p:nvSpPr>
          <p:cNvPr id="9224" name="Text Box 8"/>
          <p:cNvSpPr txBox="1">
            <a:spLocks noChangeArrowheads="1"/>
          </p:cNvSpPr>
          <p:nvPr/>
        </p:nvSpPr>
        <p:spPr bwMode="auto">
          <a:xfrm>
            <a:off x="2206731" y="3267546"/>
            <a:ext cx="9134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In contact voorkomen dat het gedrag en </a:t>
            </a:r>
            <a:r>
              <a:rPr lang="nl-NL" altLang="nl-NL" dirty="0" smtClean="0"/>
              <a:t>problemen van </a:t>
            </a:r>
            <a:r>
              <a:rPr lang="nl-NL" altLang="nl-NL" dirty="0"/>
              <a:t>ons worden</a:t>
            </a:r>
            <a:endParaRPr lang="en-US" altLang="nl-NL" dirty="0"/>
          </a:p>
        </p:txBody>
      </p:sp>
      <p:sp>
        <p:nvSpPr>
          <p:cNvPr id="9225" name="Text Box 9"/>
          <p:cNvSpPr txBox="1">
            <a:spLocks noChangeArrowheads="1"/>
          </p:cNvSpPr>
          <p:nvPr/>
        </p:nvSpPr>
        <p:spPr bwMode="auto">
          <a:xfrm>
            <a:off x="1774824" y="3912851"/>
            <a:ext cx="7805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54013" lvl="2"/>
            <a:r>
              <a:rPr lang="nl-NL" altLang="nl-NL" dirty="0"/>
              <a:t>-  Ik-versterkend. Gezond gedrag positief labelen.</a:t>
            </a:r>
            <a:endParaRPr lang="en-US" altLang="nl-NL" dirty="0"/>
          </a:p>
        </p:txBody>
      </p:sp>
      <p:sp>
        <p:nvSpPr>
          <p:cNvPr id="9226" name="Text Box 10"/>
          <p:cNvSpPr txBox="1">
            <a:spLocks noChangeArrowheads="1"/>
          </p:cNvSpPr>
          <p:nvPr/>
        </p:nvSpPr>
        <p:spPr bwMode="auto">
          <a:xfrm>
            <a:off x="2011399" y="4558156"/>
            <a:ext cx="9979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 Met </a:t>
            </a:r>
            <a:r>
              <a:rPr lang="nl-NL" altLang="nl-NL" dirty="0" err="1"/>
              <a:t>acting</a:t>
            </a:r>
            <a:r>
              <a:rPr lang="nl-NL" altLang="nl-NL" dirty="0"/>
              <a:t>-out, suïcidedreiging, automutilatie </a:t>
            </a:r>
            <a:r>
              <a:rPr lang="nl-NL" altLang="nl-NL" dirty="0" smtClean="0"/>
              <a:t>of ander grensoverschrijdend</a:t>
            </a:r>
            <a:br>
              <a:rPr lang="nl-NL" altLang="nl-NL" dirty="0" smtClean="0"/>
            </a:br>
            <a:r>
              <a:rPr lang="nl-NL" altLang="nl-NL" dirty="0" smtClean="0"/>
              <a:t>    gedrag kunnen we </a:t>
            </a:r>
            <a:r>
              <a:rPr lang="nl-NL" altLang="nl-NL" dirty="0"/>
              <a:t>niets op de afdeling. </a:t>
            </a:r>
            <a:endParaRPr lang="en-US" altLang="nl-NL" dirty="0"/>
          </a:p>
        </p:txBody>
      </p:sp>
    </p:spTree>
    <p:extLst>
      <p:ext uri="{BB962C8B-B14F-4D97-AF65-F5344CB8AC3E}">
        <p14:creationId xmlns:p14="http://schemas.microsoft.com/office/powerpoint/2010/main" val="1203075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1" grpId="0"/>
      <p:bldP spid="9223" grpId="0"/>
      <p:bldP spid="9224" grpId="0"/>
      <p:bldP spid="9225" grpId="0"/>
      <p:bldP spid="92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Rechthoek 2"/>
          <p:cNvSpPr/>
          <p:nvPr/>
        </p:nvSpPr>
        <p:spPr>
          <a:xfrm>
            <a:off x="3048000" y="3105835"/>
            <a:ext cx="6096000" cy="646331"/>
          </a:xfrm>
          <a:prstGeom prst="rect">
            <a:avLst/>
          </a:prstGeom>
        </p:spPr>
        <p:txBody>
          <a:bodyPr>
            <a:spAutoFit/>
          </a:bodyPr>
          <a:lstStyle/>
          <a:p>
            <a:r>
              <a:rPr lang="nl-NL">
                <a:hlinkClick r:id="rId2"/>
              </a:rPr>
              <a:t>https://schooltv.nl/video/robinne-en-karlijn-hebben-borderline-wat-betekent-dat-voor-hun-leven</a:t>
            </a:r>
            <a:r>
              <a:rPr lang="nl-NL" smtClean="0">
                <a:hlinkClick r:id="rId2"/>
              </a:rPr>
              <a:t>/</a:t>
            </a:r>
            <a:r>
              <a:rPr lang="nl-NL" smtClean="0"/>
              <a:t> </a:t>
            </a:r>
            <a:endParaRPr lang="nl-NL"/>
          </a:p>
        </p:txBody>
      </p:sp>
    </p:spTree>
    <p:extLst>
      <p:ext uri="{BB962C8B-B14F-4D97-AF65-F5344CB8AC3E}">
        <p14:creationId xmlns:p14="http://schemas.microsoft.com/office/powerpoint/2010/main" val="244845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Arial" panose="020B0604020202020204" pitchFamily="34" charset="0"/>
              </a:rPr>
              <a:t>Overdracht</a:t>
            </a:r>
            <a:endParaRPr lang="nl-NL" dirty="0"/>
          </a:p>
        </p:txBody>
      </p:sp>
      <p:sp>
        <p:nvSpPr>
          <p:cNvPr id="3" name="Rechthoek 2"/>
          <p:cNvSpPr/>
          <p:nvPr/>
        </p:nvSpPr>
        <p:spPr>
          <a:xfrm>
            <a:off x="2785255" y="1987126"/>
            <a:ext cx="8541506" cy="3046988"/>
          </a:xfrm>
          <a:prstGeom prst="rect">
            <a:avLst/>
          </a:prstGeom>
        </p:spPr>
        <p:txBody>
          <a:bodyPr wrap="square">
            <a:spAutoFit/>
          </a:bodyPr>
          <a:lstStyle/>
          <a:p>
            <a:r>
              <a:rPr lang="nl-NL" sz="2400" dirty="0">
                <a:solidFill>
                  <a:srgbClr val="000000"/>
                </a:solidFill>
                <a:latin typeface="Arial" panose="020B0604020202020204" pitchFamily="34" charset="0"/>
              </a:rPr>
              <a:t>Wat de cliënt voor de therapeut voelt, positief of negatief, met name als de cliënt de therapeut 'verwart' met bv zijn/haar vader. </a:t>
            </a:r>
            <a:endParaRPr lang="nl-NL" sz="2400" dirty="0" smtClean="0">
              <a:solidFill>
                <a:srgbClr val="000000"/>
              </a:solidFill>
              <a:latin typeface="Arial" panose="020B0604020202020204" pitchFamily="34" charset="0"/>
            </a:endParaRPr>
          </a:p>
          <a:p>
            <a:endParaRPr lang="nl-NL" sz="2400" dirty="0">
              <a:solidFill>
                <a:srgbClr val="000000"/>
              </a:solidFill>
              <a:latin typeface="Arial" panose="020B0604020202020204" pitchFamily="34" charset="0"/>
            </a:endParaRPr>
          </a:p>
          <a:p>
            <a:r>
              <a:rPr lang="nl-NL" sz="2400" dirty="0">
                <a:solidFill>
                  <a:srgbClr val="000000"/>
                </a:solidFill>
                <a:latin typeface="Arial" panose="020B0604020202020204" pitchFamily="34" charset="0"/>
              </a:rPr>
              <a:t>De cliënt herhaalt een patroon uit het verleden en draagt z'n gevoelens voor z'n vader over op de therapeut. Hij vindt bv de therapeut veel te streng, terwijl die helemaal niet streng is. Maar de vader van de cliënt was vreselijk streng. </a:t>
            </a:r>
            <a:endParaRPr lang="nl-NL" sz="2400" dirty="0"/>
          </a:p>
        </p:txBody>
      </p:sp>
    </p:spTree>
    <p:extLst>
      <p:ext uri="{BB962C8B-B14F-4D97-AF65-F5344CB8AC3E}">
        <p14:creationId xmlns:p14="http://schemas.microsoft.com/office/powerpoint/2010/main" val="256214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Arial" panose="020B0604020202020204" pitchFamily="34" charset="0"/>
              </a:rPr>
              <a:t>Tegenoverdracht</a:t>
            </a:r>
            <a:endParaRPr lang="nl-NL" dirty="0"/>
          </a:p>
        </p:txBody>
      </p:sp>
      <p:sp>
        <p:nvSpPr>
          <p:cNvPr id="3" name="Rechthoek 2"/>
          <p:cNvSpPr/>
          <p:nvPr/>
        </p:nvSpPr>
        <p:spPr>
          <a:xfrm>
            <a:off x="1719960" y="2006200"/>
            <a:ext cx="9783063" cy="3693319"/>
          </a:xfrm>
          <a:prstGeom prst="rect">
            <a:avLst/>
          </a:prstGeom>
        </p:spPr>
        <p:txBody>
          <a:bodyPr wrap="square">
            <a:spAutoFit/>
          </a:bodyPr>
          <a:lstStyle/>
          <a:p>
            <a:r>
              <a:rPr lang="nl-NL" dirty="0">
                <a:solidFill>
                  <a:srgbClr val="000000"/>
                </a:solidFill>
                <a:latin typeface="Arial" panose="020B0604020202020204" pitchFamily="34" charset="0"/>
              </a:rPr>
              <a:t>  Wat de therapeut voelt voor de cliënt. </a:t>
            </a:r>
          </a:p>
          <a:p>
            <a:r>
              <a:rPr lang="nl-NL" dirty="0">
                <a:solidFill>
                  <a:srgbClr val="000000"/>
                </a:solidFill>
                <a:latin typeface="Arial" panose="020B0604020202020204" pitchFamily="34" charset="0"/>
              </a:rPr>
              <a:t>   Het woord 'tegenoverdracht' is wat ruimer dan het woord 'overdracht'.   </a:t>
            </a:r>
          </a:p>
          <a:p>
            <a:r>
              <a:rPr lang="nl-NL" dirty="0">
                <a:solidFill>
                  <a:srgbClr val="000000"/>
                </a:solidFill>
                <a:latin typeface="Arial" panose="020B0604020202020204" pitchFamily="34" charset="0"/>
              </a:rPr>
              <a:t>   </a:t>
            </a:r>
            <a:endParaRPr lang="nl-NL" dirty="0" smtClean="0">
              <a:solidFill>
                <a:srgbClr val="000000"/>
              </a:solidFill>
              <a:latin typeface="Arial" panose="020B0604020202020204" pitchFamily="34" charset="0"/>
            </a:endParaRPr>
          </a:p>
          <a:p>
            <a:r>
              <a:rPr lang="nl-NL" dirty="0" smtClean="0">
                <a:solidFill>
                  <a:srgbClr val="000000"/>
                </a:solidFill>
                <a:latin typeface="Arial" panose="020B0604020202020204" pitchFamily="34" charset="0"/>
              </a:rPr>
              <a:t>Het </a:t>
            </a:r>
            <a:r>
              <a:rPr lang="nl-NL" dirty="0">
                <a:solidFill>
                  <a:srgbClr val="000000"/>
                </a:solidFill>
                <a:latin typeface="Arial" panose="020B0604020202020204" pitchFamily="34" charset="0"/>
              </a:rPr>
              <a:t>wordt gebruikt voor:</a:t>
            </a:r>
          </a:p>
          <a:p>
            <a:endParaRPr lang="nl-NL" dirty="0">
              <a:solidFill>
                <a:srgbClr val="000000"/>
              </a:solidFill>
              <a:latin typeface="Arial" panose="020B0604020202020204" pitchFamily="34" charset="0"/>
            </a:endParaRPr>
          </a:p>
          <a:p>
            <a:pPr marL="342900" indent="-342900">
              <a:buAutoNum type="arabicPeriod"/>
            </a:pPr>
            <a:r>
              <a:rPr lang="nl-NL" dirty="0">
                <a:solidFill>
                  <a:srgbClr val="000000"/>
                </a:solidFill>
                <a:latin typeface="Arial" panose="020B0604020202020204" pitchFamily="34" charset="0"/>
              </a:rPr>
              <a:t>wat de therapeut spontaan voelt (hij/zij is ook maar een mens), maar </a:t>
            </a:r>
            <a:r>
              <a:rPr lang="nl-NL" dirty="0" smtClean="0">
                <a:solidFill>
                  <a:srgbClr val="000000"/>
                </a:solidFill>
                <a:latin typeface="Arial" panose="020B0604020202020204" pitchFamily="34" charset="0"/>
              </a:rPr>
              <a:t>ook……</a:t>
            </a:r>
            <a:endParaRPr lang="nl-NL" dirty="0">
              <a:solidFill>
                <a:srgbClr val="000000"/>
              </a:solidFill>
              <a:latin typeface="Arial" panose="020B0604020202020204" pitchFamily="34" charset="0"/>
            </a:endParaRPr>
          </a:p>
          <a:p>
            <a:endParaRPr lang="nl-NL" dirty="0">
              <a:solidFill>
                <a:srgbClr val="000000"/>
              </a:solidFill>
              <a:latin typeface="Arial" panose="020B0604020202020204" pitchFamily="34" charset="0"/>
            </a:endParaRPr>
          </a:p>
          <a:p>
            <a:r>
              <a:rPr lang="nl-NL" dirty="0">
                <a:solidFill>
                  <a:srgbClr val="000000"/>
                </a:solidFill>
                <a:latin typeface="Arial" panose="020B0604020202020204" pitchFamily="34" charset="0"/>
              </a:rPr>
              <a:t>2.  zijn/haar spontane, onbewuste reactie op de overdracht van de cliënt.</a:t>
            </a:r>
          </a:p>
          <a:p>
            <a:r>
              <a:rPr lang="nl-NL" dirty="0">
                <a:solidFill>
                  <a:srgbClr val="000000"/>
                </a:solidFill>
                <a:latin typeface="Arial" panose="020B0604020202020204" pitchFamily="34" charset="0"/>
              </a:rPr>
              <a:t>      Als de cliënt bv verliefd op hem wordt kan de therapeut daardoor gestreeld </a:t>
            </a:r>
            <a:r>
              <a:rPr lang="nl-NL" dirty="0" smtClean="0">
                <a:solidFill>
                  <a:srgbClr val="000000"/>
                </a:solidFill>
                <a:latin typeface="Arial" panose="020B0604020202020204" pitchFamily="34" charset="0"/>
              </a:rPr>
              <a:t>zijn </a:t>
            </a:r>
            <a:r>
              <a:rPr lang="nl-NL" dirty="0">
                <a:solidFill>
                  <a:srgbClr val="000000"/>
                </a:solidFill>
                <a:latin typeface="Arial" panose="020B0604020202020204" pitchFamily="34" charset="0"/>
              </a:rPr>
              <a:t>en erin </a:t>
            </a:r>
            <a:r>
              <a:rPr lang="nl-NL" dirty="0" smtClean="0">
                <a:solidFill>
                  <a:srgbClr val="000000"/>
                </a:solidFill>
                <a:latin typeface="Arial" panose="020B0604020202020204" pitchFamily="34" charset="0"/>
              </a:rPr>
              <a:t>mee</a:t>
            </a:r>
            <a:br>
              <a:rPr lang="nl-NL" dirty="0" smtClean="0">
                <a:solidFill>
                  <a:srgbClr val="000000"/>
                </a:solidFill>
                <a:latin typeface="Arial" panose="020B0604020202020204" pitchFamily="34" charset="0"/>
              </a:rPr>
            </a:br>
            <a:r>
              <a:rPr lang="nl-NL" dirty="0" smtClean="0">
                <a:solidFill>
                  <a:srgbClr val="000000"/>
                </a:solidFill>
                <a:latin typeface="Arial" panose="020B0604020202020204" pitchFamily="34" charset="0"/>
              </a:rPr>
              <a:t>      </a:t>
            </a:r>
            <a:r>
              <a:rPr lang="nl-NL" dirty="0">
                <a:solidFill>
                  <a:srgbClr val="000000"/>
                </a:solidFill>
                <a:latin typeface="Arial" panose="020B0604020202020204" pitchFamily="34" charset="0"/>
              </a:rPr>
              <a:t>gaan. </a:t>
            </a:r>
          </a:p>
          <a:p>
            <a:endParaRPr lang="nl-NL" dirty="0">
              <a:solidFill>
                <a:srgbClr val="000000"/>
              </a:solidFill>
              <a:latin typeface="Arial" panose="020B0604020202020204" pitchFamily="34" charset="0"/>
            </a:endParaRPr>
          </a:p>
          <a:p>
            <a:pPr marL="342900" indent="-342900">
              <a:buAutoNum type="arabicPeriod" startAt="3"/>
            </a:pPr>
            <a:r>
              <a:rPr lang="nl-NL" dirty="0">
                <a:solidFill>
                  <a:srgbClr val="000000"/>
                </a:solidFill>
                <a:latin typeface="Arial" panose="020B0604020202020204" pitchFamily="34" charset="0"/>
              </a:rPr>
              <a:t>de derde betekenis is de bewuste reactie van de therapeut op de gevoelens </a:t>
            </a:r>
            <a:r>
              <a:rPr lang="nl-NL" dirty="0" smtClean="0">
                <a:solidFill>
                  <a:srgbClr val="000000"/>
                </a:solidFill>
                <a:latin typeface="Arial" panose="020B0604020202020204" pitchFamily="34" charset="0"/>
              </a:rPr>
              <a:t>van </a:t>
            </a:r>
            <a:r>
              <a:rPr lang="nl-NL" dirty="0">
                <a:solidFill>
                  <a:srgbClr val="000000"/>
                </a:solidFill>
                <a:latin typeface="Arial" panose="020B0604020202020204" pitchFamily="34" charset="0"/>
              </a:rPr>
              <a:t>de cliënt. Hij 'speelt' er bewust mee (bedoel ik niet negatief) om </a:t>
            </a:r>
            <a:r>
              <a:rPr lang="nl-NL" dirty="0" smtClean="0">
                <a:solidFill>
                  <a:srgbClr val="000000"/>
                </a:solidFill>
                <a:latin typeface="Arial" panose="020B0604020202020204" pitchFamily="34" charset="0"/>
              </a:rPr>
              <a:t>de cliënt </a:t>
            </a:r>
            <a:r>
              <a:rPr lang="nl-NL" dirty="0">
                <a:solidFill>
                  <a:srgbClr val="000000"/>
                </a:solidFill>
                <a:latin typeface="Arial" panose="020B0604020202020204" pitchFamily="34" charset="0"/>
              </a:rPr>
              <a:t>verder te helpen. </a:t>
            </a:r>
            <a:endParaRPr lang="nl-NL" dirty="0"/>
          </a:p>
        </p:txBody>
      </p:sp>
    </p:spTree>
    <p:extLst>
      <p:ext uri="{BB962C8B-B14F-4D97-AF65-F5344CB8AC3E}">
        <p14:creationId xmlns:p14="http://schemas.microsoft.com/office/powerpoint/2010/main" val="404473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hthoek 2"/>
          <p:cNvSpPr/>
          <p:nvPr/>
        </p:nvSpPr>
        <p:spPr>
          <a:xfrm>
            <a:off x="203200" y="0"/>
            <a:ext cx="11887200" cy="954107"/>
          </a:xfrm>
          <a:prstGeom prst="rect">
            <a:avLst/>
          </a:prstGeom>
        </p:spPr>
        <p:txBody>
          <a:bodyPr wrap="square">
            <a:spAutoFit/>
          </a:bodyPr>
          <a:lstStyle/>
          <a:p>
            <a:r>
              <a:rPr lang="nl-NL" sz="2800" b="1">
                <a:solidFill>
                  <a:srgbClr val="FFFF00"/>
                </a:solidFill>
                <a:latin typeface="Book Antiqua" panose="02040602050305030304" pitchFamily="18" charset="0"/>
              </a:rPr>
              <a:t>Cluster B:   </a:t>
            </a:r>
          </a:p>
          <a:p>
            <a:r>
              <a:rPr lang="nl-NL" sz="2800" b="1">
                <a:solidFill>
                  <a:srgbClr val="FFFF00"/>
                </a:solidFill>
                <a:latin typeface="Book Antiqua" panose="02040602050305030304" pitchFamily="18" charset="0"/>
              </a:rPr>
              <a:t>Theatraal, emotioneel of grillig gedrag. Misbruik maken van anderen</a:t>
            </a:r>
          </a:p>
        </p:txBody>
      </p:sp>
      <p:pic>
        <p:nvPicPr>
          <p:cNvPr id="5" name="Afbeelding 4"/>
          <p:cNvPicPr>
            <a:picLocks noChangeAspect="1"/>
          </p:cNvPicPr>
          <p:nvPr/>
        </p:nvPicPr>
        <p:blipFill>
          <a:blip r:embed="rId2"/>
          <a:stretch>
            <a:fillRect/>
          </a:stretch>
        </p:blipFill>
        <p:spPr>
          <a:xfrm>
            <a:off x="0" y="1151199"/>
            <a:ext cx="6668148" cy="5706801"/>
          </a:xfrm>
          <a:prstGeom prst="rect">
            <a:avLst/>
          </a:prstGeom>
        </p:spPr>
      </p:pic>
      <p:sp>
        <p:nvSpPr>
          <p:cNvPr id="6" name="Tekstvak 5"/>
          <p:cNvSpPr txBox="1"/>
          <p:nvPr/>
        </p:nvSpPr>
        <p:spPr>
          <a:xfrm>
            <a:off x="6668148" y="1859085"/>
            <a:ext cx="5523852" cy="3539430"/>
          </a:xfrm>
          <a:prstGeom prst="rect">
            <a:avLst/>
          </a:prstGeom>
          <a:noFill/>
        </p:spPr>
        <p:txBody>
          <a:bodyPr wrap="square" rtlCol="0">
            <a:spAutoFit/>
          </a:bodyPr>
          <a:lstStyle/>
          <a:p>
            <a:r>
              <a:rPr lang="nl-NL" sz="2800">
                <a:solidFill>
                  <a:srgbClr val="FFFF00"/>
                </a:solidFill>
                <a:latin typeface="Book Antiqua" panose="02040602050305030304" pitchFamily="18" charset="0"/>
              </a:rPr>
              <a:t>Buitensporige emotionaliteit</a:t>
            </a:r>
          </a:p>
          <a:p>
            <a:r>
              <a:rPr lang="nl-NL" sz="2800">
                <a:solidFill>
                  <a:srgbClr val="FFFF00"/>
                </a:solidFill>
                <a:latin typeface="Book Antiqua" panose="02040602050305030304" pitchFamily="18" charset="0"/>
              </a:rPr>
              <a:t>Aandacht vragen</a:t>
            </a:r>
          </a:p>
          <a:p>
            <a:r>
              <a:rPr lang="nl-NL" sz="2800">
                <a:solidFill>
                  <a:srgbClr val="FFFF00"/>
                </a:solidFill>
                <a:latin typeface="Book Antiqua" panose="02040602050305030304" pitchFamily="18" charset="0"/>
              </a:rPr>
              <a:t>Wil in centrum van de belangstelling staan</a:t>
            </a:r>
          </a:p>
          <a:p>
            <a:r>
              <a:rPr lang="nl-NL" sz="2800">
                <a:solidFill>
                  <a:srgbClr val="FFFF00"/>
                </a:solidFill>
                <a:latin typeface="Book Antiqua" panose="02040602050305030304" pitchFamily="18" charset="0"/>
              </a:rPr>
              <a:t>Ongepast seksueel verleidelijk en uitdagend</a:t>
            </a:r>
          </a:p>
          <a:p>
            <a:r>
              <a:rPr lang="nl-NL" sz="2800">
                <a:solidFill>
                  <a:srgbClr val="FFFF00"/>
                </a:solidFill>
                <a:latin typeface="Book Antiqua" panose="02040602050305030304" pitchFamily="18" charset="0"/>
              </a:rPr>
              <a:t>Wisselend en oppervlakkige</a:t>
            </a:r>
          </a:p>
          <a:p>
            <a:r>
              <a:rPr lang="nl-NL" sz="2800">
                <a:solidFill>
                  <a:srgbClr val="FFFF00"/>
                </a:solidFill>
                <a:latin typeface="Book Antiqua" panose="02040602050305030304" pitchFamily="18" charset="0"/>
              </a:rPr>
              <a:t>emotionele uitingen</a:t>
            </a:r>
          </a:p>
        </p:txBody>
      </p:sp>
      <p:sp>
        <p:nvSpPr>
          <p:cNvPr id="7" name="Rechthoek 6"/>
          <p:cNvSpPr/>
          <p:nvPr/>
        </p:nvSpPr>
        <p:spPr>
          <a:xfrm>
            <a:off x="0" y="1151199"/>
            <a:ext cx="6932740" cy="707886"/>
          </a:xfrm>
          <a:prstGeom prst="rect">
            <a:avLst/>
          </a:prstGeom>
        </p:spPr>
        <p:txBody>
          <a:bodyPr wrap="square">
            <a:spAutoFit/>
          </a:bodyPr>
          <a:lstStyle/>
          <a:p>
            <a:r>
              <a:rPr lang="nl-NL" sz="4000" b="1" i="1">
                <a:solidFill>
                  <a:schemeClr val="bg1"/>
                </a:solidFill>
                <a:latin typeface="Book Antiqua" panose="02040602050305030304" pitchFamily="18" charset="0"/>
              </a:rPr>
              <a:t>Theatrale Persoonlijkheid </a:t>
            </a:r>
            <a:r>
              <a:rPr lang="nl-NL" sz="1200" b="1" i="1">
                <a:solidFill>
                  <a:schemeClr val="bg1"/>
                </a:solidFill>
                <a:latin typeface="Book Antiqua" panose="02040602050305030304" pitchFamily="18" charset="0"/>
              </a:rPr>
              <a:t>301.50</a:t>
            </a:r>
          </a:p>
        </p:txBody>
      </p:sp>
    </p:spTree>
    <p:extLst>
      <p:ext uri="{BB962C8B-B14F-4D97-AF65-F5344CB8AC3E}">
        <p14:creationId xmlns:p14="http://schemas.microsoft.com/office/powerpoint/2010/main" val="3778583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E537"/>
        </a:solidFill>
        <a:effectLst/>
      </p:bgPr>
    </p:bg>
    <p:spTree>
      <p:nvGrpSpPr>
        <p:cNvPr id="1" name=""/>
        <p:cNvGrpSpPr/>
        <p:nvPr/>
      </p:nvGrpSpPr>
      <p:grpSpPr>
        <a:xfrm>
          <a:off x="0" y="0"/>
          <a:ext cx="0" cy="0"/>
          <a:chOff x="0" y="0"/>
          <a:chExt cx="0" cy="0"/>
        </a:xfrm>
      </p:grpSpPr>
      <p:sp>
        <p:nvSpPr>
          <p:cNvPr id="2" name="Rechthoek 1"/>
          <p:cNvSpPr/>
          <p:nvPr/>
        </p:nvSpPr>
        <p:spPr>
          <a:xfrm>
            <a:off x="145143" y="195106"/>
            <a:ext cx="11480799" cy="954107"/>
          </a:xfrm>
          <a:prstGeom prst="rect">
            <a:avLst/>
          </a:prstGeom>
        </p:spPr>
        <p:txBody>
          <a:bodyPr wrap="square">
            <a:spAutoFit/>
          </a:bodyPr>
          <a:lstStyle/>
          <a:p>
            <a:r>
              <a:rPr lang="nl-NL" sz="2800" b="1">
                <a:solidFill>
                  <a:srgbClr val="FF0000"/>
                </a:solidFill>
                <a:latin typeface="Book Antiqua" panose="02040602050305030304" pitchFamily="18" charset="0"/>
              </a:rPr>
              <a:t>Cluster B:   </a:t>
            </a:r>
          </a:p>
          <a:p>
            <a:r>
              <a:rPr lang="nl-NL" sz="2800" b="1">
                <a:solidFill>
                  <a:srgbClr val="FF0000"/>
                </a:solidFill>
                <a:latin typeface="Book Antiqua" panose="02040602050305030304" pitchFamily="18" charset="0"/>
              </a:rPr>
              <a:t>Theatraal, emotioneel of grillig gedrag. Misbruik maken van anderen</a:t>
            </a:r>
          </a:p>
        </p:txBody>
      </p:sp>
      <p:sp>
        <p:nvSpPr>
          <p:cNvPr id="3" name="Rechthoek 2"/>
          <p:cNvSpPr/>
          <p:nvPr/>
        </p:nvSpPr>
        <p:spPr>
          <a:xfrm>
            <a:off x="145143" y="1407886"/>
            <a:ext cx="7373257" cy="4339650"/>
          </a:xfrm>
          <a:prstGeom prst="rect">
            <a:avLst/>
          </a:prstGeom>
        </p:spPr>
        <p:txBody>
          <a:bodyPr wrap="square">
            <a:spAutoFit/>
          </a:bodyPr>
          <a:lstStyle/>
          <a:p>
            <a:r>
              <a:rPr lang="nl-NL" sz="4000" b="1" i="1" dirty="0">
                <a:solidFill>
                  <a:srgbClr val="FF0000"/>
                </a:solidFill>
                <a:latin typeface="Book Antiqua" panose="02040602050305030304" pitchFamily="18" charset="0"/>
              </a:rPr>
              <a:t>Narcistische Persoonlijkheid </a:t>
            </a:r>
            <a:r>
              <a:rPr lang="nl-NL" sz="1200" b="1" i="1" dirty="0">
                <a:solidFill>
                  <a:srgbClr val="FF0000"/>
                </a:solidFill>
                <a:latin typeface="Book Antiqua" panose="02040602050305030304" pitchFamily="18" charset="0"/>
              </a:rPr>
              <a:t>301.81</a:t>
            </a:r>
          </a:p>
          <a:p>
            <a:endParaRPr lang="nl-NL" sz="1200" b="1" i="1" dirty="0">
              <a:solidFill>
                <a:srgbClr val="FF0000"/>
              </a:solidFill>
              <a:latin typeface="Book Antiqua" panose="02040602050305030304" pitchFamily="18" charset="0"/>
            </a:endParaRPr>
          </a:p>
          <a:p>
            <a:r>
              <a:rPr lang="nl-NL" sz="2800" dirty="0">
                <a:solidFill>
                  <a:srgbClr val="FF0000"/>
                </a:solidFill>
                <a:latin typeface="Book Antiqua" panose="02040602050305030304" pitchFamily="18" charset="0"/>
              </a:rPr>
              <a:t>Grootheidsgevoelens</a:t>
            </a:r>
          </a:p>
          <a:p>
            <a:r>
              <a:rPr lang="nl-NL" sz="2800" dirty="0">
                <a:solidFill>
                  <a:srgbClr val="FF0000"/>
                </a:solidFill>
                <a:latin typeface="Book Antiqua" panose="02040602050305030304" pitchFamily="18" charset="0"/>
              </a:rPr>
              <a:t>Behoefte aan bewondering</a:t>
            </a:r>
          </a:p>
          <a:p>
            <a:r>
              <a:rPr lang="nl-NL" sz="2800" dirty="0">
                <a:solidFill>
                  <a:srgbClr val="FF0000"/>
                </a:solidFill>
                <a:latin typeface="Book Antiqua" panose="02040602050305030304" pitchFamily="18" charset="0"/>
              </a:rPr>
              <a:t>Gebrek aan empathie</a:t>
            </a:r>
          </a:p>
          <a:p>
            <a:r>
              <a:rPr lang="nl-NL" sz="2800" dirty="0">
                <a:solidFill>
                  <a:srgbClr val="FF0000"/>
                </a:solidFill>
                <a:latin typeface="Book Antiqua" panose="02040602050305030304" pitchFamily="18" charset="0"/>
              </a:rPr>
              <a:t>Opgeblazen gevoel van eigenwaarde</a:t>
            </a:r>
          </a:p>
          <a:p>
            <a:r>
              <a:rPr lang="nl-NL" sz="2800" dirty="0">
                <a:solidFill>
                  <a:srgbClr val="FF0000"/>
                </a:solidFill>
                <a:latin typeface="Book Antiqua" panose="02040602050305030304" pitchFamily="18" charset="0"/>
              </a:rPr>
              <a:t>Verlangt buitensporige bewondering</a:t>
            </a:r>
          </a:p>
          <a:p>
            <a:r>
              <a:rPr lang="nl-NL" sz="2800" dirty="0">
                <a:solidFill>
                  <a:srgbClr val="FF0000"/>
                </a:solidFill>
                <a:latin typeface="Book Antiqua" panose="02040602050305030304" pitchFamily="18" charset="0"/>
              </a:rPr>
              <a:t>Fantasieën over onbeperkte macht,</a:t>
            </a:r>
          </a:p>
          <a:p>
            <a:r>
              <a:rPr lang="nl-NL" sz="2800" dirty="0">
                <a:solidFill>
                  <a:srgbClr val="FF0000"/>
                </a:solidFill>
                <a:latin typeface="Book Antiqua" panose="02040602050305030304" pitchFamily="18" charset="0"/>
              </a:rPr>
              <a:t>genialiteit, succes en schoonheid</a:t>
            </a:r>
          </a:p>
          <a:p>
            <a:r>
              <a:rPr lang="nl-NL" sz="2800" dirty="0">
                <a:solidFill>
                  <a:srgbClr val="FF0000"/>
                </a:solidFill>
                <a:latin typeface="Book Antiqua" panose="02040602050305030304" pitchFamily="18" charset="0"/>
              </a:rPr>
              <a:t>Exploiteert anderen  </a:t>
            </a:r>
          </a:p>
        </p:txBody>
      </p:sp>
      <p:pic>
        <p:nvPicPr>
          <p:cNvPr id="5" name="Afbeelding 4"/>
          <p:cNvPicPr>
            <a:picLocks noChangeAspect="1"/>
          </p:cNvPicPr>
          <p:nvPr/>
        </p:nvPicPr>
        <p:blipFill>
          <a:blip r:embed="rId2"/>
          <a:stretch>
            <a:fillRect/>
          </a:stretch>
        </p:blipFill>
        <p:spPr>
          <a:xfrm>
            <a:off x="6268065" y="3446871"/>
            <a:ext cx="5770919" cy="3244594"/>
          </a:xfrm>
          <a:prstGeom prst="rect">
            <a:avLst/>
          </a:prstGeom>
        </p:spPr>
      </p:pic>
    </p:spTree>
    <p:extLst>
      <p:ext uri="{BB962C8B-B14F-4D97-AF65-F5344CB8AC3E}">
        <p14:creationId xmlns:p14="http://schemas.microsoft.com/office/powerpoint/2010/main" val="36438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464949" y="246744"/>
            <a:ext cx="10616339" cy="707886"/>
          </a:xfrm>
          <a:prstGeom prst="rect">
            <a:avLst/>
          </a:prstGeom>
        </p:spPr>
        <p:txBody>
          <a:bodyPr wrap="square">
            <a:spAutoFit/>
          </a:bodyPr>
          <a:lstStyle/>
          <a:p>
            <a:r>
              <a:rPr lang="nl-NL" sz="4000" b="1">
                <a:solidFill>
                  <a:srgbClr val="FFFF00"/>
                </a:solidFill>
                <a:latin typeface="Book Antiqua" panose="02040602050305030304" pitchFamily="18" charset="0"/>
              </a:rPr>
              <a:t>Cluster C:   Gespannen of angstig gedrag</a:t>
            </a:r>
            <a:endParaRPr lang="nl-NL" sz="4000">
              <a:solidFill>
                <a:srgbClr val="FFFF00"/>
              </a:solidFill>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8477572" y="1231976"/>
            <a:ext cx="3590441" cy="2677162"/>
          </a:xfrm>
          <a:prstGeom prst="rect">
            <a:avLst/>
          </a:prstGeom>
        </p:spPr>
      </p:pic>
      <p:sp>
        <p:nvSpPr>
          <p:cNvPr id="4" name="Rechthoek 3"/>
          <p:cNvSpPr/>
          <p:nvPr/>
        </p:nvSpPr>
        <p:spPr>
          <a:xfrm>
            <a:off x="123986" y="1247016"/>
            <a:ext cx="11778712" cy="5632311"/>
          </a:xfrm>
          <a:prstGeom prst="rect">
            <a:avLst/>
          </a:prstGeom>
        </p:spPr>
        <p:txBody>
          <a:bodyPr wrap="square">
            <a:spAutoFit/>
          </a:bodyPr>
          <a:lstStyle/>
          <a:p>
            <a:r>
              <a:rPr lang="nl-NL" sz="3600" b="1" i="1">
                <a:solidFill>
                  <a:schemeClr val="bg1"/>
                </a:solidFill>
                <a:latin typeface="Book Antiqua" panose="02040602050305030304" pitchFamily="18" charset="0"/>
              </a:rPr>
              <a:t> Ontwijkende Persoonlijkheid   </a:t>
            </a:r>
            <a:r>
              <a:rPr lang="nl-NL" sz="1200" b="1" i="1">
                <a:latin typeface="Book Antiqua" panose="02040602050305030304" pitchFamily="18" charset="0"/>
              </a:rPr>
              <a:t>301.82</a:t>
            </a:r>
          </a:p>
          <a:p>
            <a:endParaRPr lang="nl-NL" sz="1200" b="1" i="1">
              <a:latin typeface="Book Antiqua" panose="02040602050305030304" pitchFamily="18" charset="0"/>
            </a:endParaRPr>
          </a:p>
          <a:p>
            <a:endParaRPr lang="nl-NL" sz="1200" b="1" i="1">
              <a:latin typeface="Book Antiqua" panose="02040602050305030304" pitchFamily="18" charset="0"/>
            </a:endParaRPr>
          </a:p>
          <a:p>
            <a:r>
              <a:rPr lang="nl-NL" sz="2800" b="1">
                <a:solidFill>
                  <a:schemeClr val="bg1"/>
                </a:solidFill>
                <a:latin typeface="Book Antiqua" panose="02040602050305030304" pitchFamily="18" charset="0"/>
              </a:rPr>
              <a:t>Geremdheid in contact</a:t>
            </a:r>
          </a:p>
          <a:p>
            <a:r>
              <a:rPr lang="nl-NL" sz="2800" b="1">
                <a:solidFill>
                  <a:schemeClr val="bg1"/>
                </a:solidFill>
                <a:latin typeface="Book Antiqua" panose="02040602050305030304" pitchFamily="18" charset="0"/>
              </a:rPr>
              <a:t>Gevoel van tekortschieten</a:t>
            </a:r>
          </a:p>
          <a:p>
            <a:r>
              <a:rPr lang="nl-NL" sz="2800" b="1">
                <a:solidFill>
                  <a:schemeClr val="bg1"/>
                </a:solidFill>
                <a:latin typeface="Book Antiqua" panose="02040602050305030304" pitchFamily="18" charset="0"/>
              </a:rPr>
              <a:t>Overgevoeligheid voor een negatief oordeel</a:t>
            </a:r>
          </a:p>
          <a:p>
            <a:r>
              <a:rPr lang="nl-NL" sz="2800" b="1">
                <a:solidFill>
                  <a:schemeClr val="bg1"/>
                </a:solidFill>
                <a:latin typeface="Book Antiqua" panose="02040602050305030304" pitchFamily="18" charset="0"/>
              </a:rPr>
              <a:t>Gereserveerdheid binnen intieme relaties</a:t>
            </a:r>
          </a:p>
          <a:p>
            <a:endParaRPr lang="nl-NL" sz="2800" b="1">
              <a:solidFill>
                <a:schemeClr val="bg1"/>
              </a:solidFill>
              <a:latin typeface="Book Antiqua" panose="02040602050305030304" pitchFamily="18" charset="0"/>
            </a:endParaRPr>
          </a:p>
          <a:p>
            <a:r>
              <a:rPr lang="nl-NL" sz="2800" b="1">
                <a:solidFill>
                  <a:schemeClr val="bg1"/>
                </a:solidFill>
                <a:latin typeface="Book Antiqua" panose="02040602050305030304" pitchFamily="18" charset="0"/>
              </a:rPr>
              <a:t>Vermijdt beroepsmatige activiteiten die belangrijke intermenselijke contacten met zich meebrengen</a:t>
            </a:r>
          </a:p>
          <a:p>
            <a:r>
              <a:rPr lang="nl-NL" sz="2800" b="1">
                <a:solidFill>
                  <a:schemeClr val="bg1"/>
                </a:solidFill>
                <a:latin typeface="Book Antiqua" panose="02040602050305030304" pitchFamily="18" charset="0"/>
              </a:rPr>
              <a:t>Gepreoccupeerd met de gedachte in sociale situaties bekritiseerd of afgewezen te worden </a:t>
            </a:r>
          </a:p>
          <a:p>
            <a:endParaRPr lang="nl-NL" sz="1200" b="1" i="1">
              <a:latin typeface="Book Antiqua" panose="02040602050305030304" pitchFamily="18" charset="0"/>
            </a:endParaRPr>
          </a:p>
          <a:p>
            <a:r>
              <a:rPr lang="nl-NL" sz="3600" b="1" i="1">
                <a:latin typeface="Book Antiqua" panose="02040602050305030304" pitchFamily="18" charset="0"/>
              </a:rPr>
              <a:t> </a:t>
            </a:r>
          </a:p>
        </p:txBody>
      </p:sp>
    </p:spTree>
    <p:extLst>
      <p:ext uri="{BB962C8B-B14F-4D97-AF65-F5344CB8AC3E}">
        <p14:creationId xmlns:p14="http://schemas.microsoft.com/office/powerpoint/2010/main" val="3456919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hthoek 1"/>
          <p:cNvSpPr/>
          <p:nvPr/>
        </p:nvSpPr>
        <p:spPr>
          <a:xfrm>
            <a:off x="418454" y="232475"/>
            <a:ext cx="10957302" cy="707886"/>
          </a:xfrm>
          <a:prstGeom prst="rect">
            <a:avLst/>
          </a:prstGeom>
        </p:spPr>
        <p:txBody>
          <a:bodyPr wrap="square">
            <a:spAutoFit/>
          </a:bodyPr>
          <a:lstStyle/>
          <a:p>
            <a:r>
              <a:rPr lang="nl-NL" sz="4000" b="1">
                <a:latin typeface="Book Antiqua" panose="02040602050305030304" pitchFamily="18" charset="0"/>
              </a:rPr>
              <a:t>         Cluster C:   Gespannen of angstig gedrag</a:t>
            </a:r>
            <a:endParaRPr lang="nl-NL" sz="4000">
              <a:latin typeface="Book Antiqua" panose="02040602050305030304" pitchFamily="18" charset="0"/>
            </a:endParaRPr>
          </a:p>
        </p:txBody>
      </p:sp>
      <p:sp>
        <p:nvSpPr>
          <p:cNvPr id="3" name="Rechthoek 2"/>
          <p:cNvSpPr/>
          <p:nvPr/>
        </p:nvSpPr>
        <p:spPr>
          <a:xfrm>
            <a:off x="1565329" y="1137002"/>
            <a:ext cx="8849532" cy="769441"/>
          </a:xfrm>
          <a:prstGeom prst="rect">
            <a:avLst/>
          </a:prstGeom>
        </p:spPr>
        <p:txBody>
          <a:bodyPr wrap="square">
            <a:spAutoFit/>
          </a:bodyPr>
          <a:lstStyle/>
          <a:p>
            <a:r>
              <a:rPr lang="nl-NL" sz="3600" b="1" i="1">
                <a:solidFill>
                  <a:schemeClr val="accent6">
                    <a:lumMod val="50000"/>
                  </a:schemeClr>
                </a:solidFill>
                <a:latin typeface="Book Antiqua" panose="02040602050305030304" pitchFamily="18" charset="0"/>
              </a:rPr>
              <a:t>Afhankelijke Persoonlijkheid   </a:t>
            </a:r>
            <a:r>
              <a:rPr lang="nl-NL" sz="1200" b="1" i="1">
                <a:solidFill>
                  <a:schemeClr val="accent6">
                    <a:lumMod val="50000"/>
                  </a:schemeClr>
                </a:solidFill>
                <a:latin typeface="Book Antiqua" panose="02040602050305030304" pitchFamily="18" charset="0"/>
              </a:rPr>
              <a:t>301.6</a:t>
            </a:r>
          </a:p>
          <a:p>
            <a:endParaRPr lang="nl-NL" sz="800" b="1" i="1">
              <a:latin typeface="Book Antiqua" panose="02040602050305030304" pitchFamily="18" charset="0"/>
            </a:endParaRPr>
          </a:p>
        </p:txBody>
      </p:sp>
      <p:pic>
        <p:nvPicPr>
          <p:cNvPr id="5" name="Afbeelding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500"/>
                    </a14:imgEffect>
                  </a14:imgLayer>
                </a14:imgProps>
              </a:ext>
            </a:extLst>
          </a:blip>
          <a:stretch>
            <a:fillRect/>
          </a:stretch>
        </p:blipFill>
        <p:spPr>
          <a:xfrm>
            <a:off x="7920884" y="2554221"/>
            <a:ext cx="3922071" cy="3922071"/>
          </a:xfrm>
          <a:prstGeom prst="rect">
            <a:avLst/>
          </a:prstGeom>
          <a:solidFill>
            <a:srgbClr val="FFFFFF">
              <a:shade val="85000"/>
            </a:srgbClr>
          </a:solidFill>
          <a:ln w="190500" cap="rnd">
            <a:solidFill>
              <a:srgbClr val="FFFFFF"/>
            </a:solidFill>
          </a:ln>
          <a:effectLst>
            <a:glow rad="127000">
              <a:schemeClr val="bg1">
                <a:lumMod val="75000"/>
                <a:alpha val="26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kstvak 5"/>
          <p:cNvSpPr txBox="1"/>
          <p:nvPr/>
        </p:nvSpPr>
        <p:spPr>
          <a:xfrm>
            <a:off x="1379348" y="2324897"/>
            <a:ext cx="6261316" cy="3785652"/>
          </a:xfrm>
          <a:prstGeom prst="rect">
            <a:avLst/>
          </a:prstGeom>
          <a:noFill/>
        </p:spPr>
        <p:txBody>
          <a:bodyPr wrap="square" rtlCol="0">
            <a:spAutoFit/>
          </a:bodyPr>
          <a:lstStyle/>
          <a:p>
            <a:r>
              <a:rPr lang="nl-NL" sz="2400">
                <a:solidFill>
                  <a:schemeClr val="accent6">
                    <a:lumMod val="50000"/>
                  </a:schemeClr>
                </a:solidFill>
                <a:latin typeface="Book Antiqua" panose="02040602050305030304" pitchFamily="18" charset="0"/>
              </a:rPr>
              <a:t>Buitensporige behoefte om verzorgd te worden hetgeen leidt tot onderworpen of vastklampend gedrag </a:t>
            </a:r>
          </a:p>
          <a:p>
            <a:endParaRPr lang="nl-NL" sz="2400">
              <a:solidFill>
                <a:schemeClr val="accent6">
                  <a:lumMod val="50000"/>
                </a:schemeClr>
              </a:solidFill>
              <a:latin typeface="Book Antiqua" panose="02040602050305030304" pitchFamily="18" charset="0"/>
            </a:endParaRPr>
          </a:p>
          <a:p>
            <a:r>
              <a:rPr lang="nl-NL" sz="2400">
                <a:solidFill>
                  <a:schemeClr val="accent6">
                    <a:lumMod val="50000"/>
                  </a:schemeClr>
                </a:solidFill>
                <a:latin typeface="Book Antiqua" panose="02040602050305030304" pitchFamily="18" charset="0"/>
              </a:rPr>
              <a:t>Moeilijk beslissingen te nemen</a:t>
            </a:r>
          </a:p>
          <a:p>
            <a:r>
              <a:rPr lang="nl-NL" sz="2400">
                <a:solidFill>
                  <a:schemeClr val="accent6">
                    <a:lumMod val="50000"/>
                  </a:schemeClr>
                </a:solidFill>
                <a:latin typeface="Book Antiqua" panose="02040602050305030304" pitchFamily="18" charset="0"/>
              </a:rPr>
              <a:t>Laat anderen verantwoordelijkheid nemen</a:t>
            </a:r>
          </a:p>
          <a:p>
            <a:r>
              <a:rPr lang="nl-NL" sz="2400">
                <a:solidFill>
                  <a:schemeClr val="accent6">
                    <a:lumMod val="50000"/>
                  </a:schemeClr>
                </a:solidFill>
                <a:latin typeface="Book Antiqua" panose="02040602050305030304" pitchFamily="18" charset="0"/>
              </a:rPr>
              <a:t>Komt niet uit voor zijn of haar mening</a:t>
            </a:r>
          </a:p>
          <a:p>
            <a:r>
              <a:rPr lang="nl-NL" sz="2400">
                <a:solidFill>
                  <a:schemeClr val="accent6">
                    <a:lumMod val="50000"/>
                  </a:schemeClr>
                </a:solidFill>
                <a:latin typeface="Book Antiqua" panose="02040602050305030304" pitchFamily="18" charset="0"/>
              </a:rPr>
              <a:t>Zoekt relatie om verzorgd te worden</a:t>
            </a:r>
          </a:p>
          <a:p>
            <a:r>
              <a:rPr lang="nl-NL" sz="2400">
                <a:solidFill>
                  <a:schemeClr val="accent6">
                    <a:lumMod val="50000"/>
                  </a:schemeClr>
                </a:solidFill>
                <a:latin typeface="Book Antiqua" panose="02040602050305030304" pitchFamily="18" charset="0"/>
              </a:rPr>
              <a:t>Denkt overal alleen voor te staan</a:t>
            </a:r>
          </a:p>
          <a:p>
            <a:endParaRPr lang="nl-NL" sz="2400">
              <a:solidFill>
                <a:schemeClr val="accent6">
                  <a:lumMod val="50000"/>
                </a:schemeClr>
              </a:solidFill>
              <a:latin typeface="Book Antiqua" panose="02040602050305030304" pitchFamily="18" charset="0"/>
            </a:endParaRPr>
          </a:p>
        </p:txBody>
      </p:sp>
    </p:spTree>
    <p:extLst>
      <p:ext uri="{BB962C8B-B14F-4D97-AF65-F5344CB8AC3E}">
        <p14:creationId xmlns:p14="http://schemas.microsoft.com/office/powerpoint/2010/main" val="60944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hthoek 1"/>
          <p:cNvSpPr/>
          <p:nvPr/>
        </p:nvSpPr>
        <p:spPr>
          <a:xfrm>
            <a:off x="1699051" y="172497"/>
            <a:ext cx="9789277" cy="707886"/>
          </a:xfrm>
          <a:prstGeom prst="rect">
            <a:avLst/>
          </a:prstGeom>
        </p:spPr>
        <p:txBody>
          <a:bodyPr wrap="square">
            <a:spAutoFit/>
          </a:bodyPr>
          <a:lstStyle/>
          <a:p>
            <a:r>
              <a:rPr lang="nl-NL" sz="4000" b="1">
                <a:latin typeface="Book Antiqua" panose="02040602050305030304" pitchFamily="18" charset="0"/>
              </a:rPr>
              <a:t>Cluster C:   Gespannen of angstig gedrag</a:t>
            </a:r>
            <a:endParaRPr lang="nl-NL" sz="4000"/>
          </a:p>
        </p:txBody>
      </p:sp>
      <p:sp>
        <p:nvSpPr>
          <p:cNvPr id="3" name="Rechthoek 2"/>
          <p:cNvSpPr/>
          <p:nvPr/>
        </p:nvSpPr>
        <p:spPr>
          <a:xfrm>
            <a:off x="2902277" y="1004508"/>
            <a:ext cx="9289723" cy="646331"/>
          </a:xfrm>
          <a:prstGeom prst="rect">
            <a:avLst/>
          </a:prstGeom>
        </p:spPr>
        <p:txBody>
          <a:bodyPr wrap="none">
            <a:spAutoFit/>
          </a:bodyPr>
          <a:lstStyle/>
          <a:p>
            <a:r>
              <a:rPr lang="nl-NL" sz="3600" b="1" i="1">
                <a:solidFill>
                  <a:schemeClr val="accent6">
                    <a:lumMod val="50000"/>
                  </a:schemeClr>
                </a:solidFill>
                <a:latin typeface="Book Antiqua" panose="02040602050305030304" pitchFamily="18" charset="0"/>
              </a:rPr>
              <a:t>Obsessieve Compulsieve Persoonlijkheid   </a:t>
            </a:r>
            <a:r>
              <a:rPr lang="nl-NL" sz="1200" b="1" i="1">
                <a:solidFill>
                  <a:schemeClr val="accent6">
                    <a:lumMod val="50000"/>
                  </a:schemeClr>
                </a:solidFill>
                <a:latin typeface="Book Antiqua" panose="02040602050305030304" pitchFamily="18" charset="0"/>
              </a:rPr>
              <a:t>301.6</a:t>
            </a:r>
          </a:p>
        </p:txBody>
      </p:sp>
      <p:pic>
        <p:nvPicPr>
          <p:cNvPr id="5" name="Afbeelding 4"/>
          <p:cNvPicPr>
            <a:picLocks noChangeAspect="1"/>
          </p:cNvPicPr>
          <p:nvPr/>
        </p:nvPicPr>
        <p:blipFill>
          <a:blip r:embed="rId2"/>
          <a:stretch>
            <a:fillRect/>
          </a:stretch>
        </p:blipFill>
        <p:spPr>
          <a:xfrm>
            <a:off x="319527" y="1787254"/>
            <a:ext cx="4969480" cy="3315688"/>
          </a:xfrm>
          <a:prstGeom prst="rect">
            <a:avLst/>
          </a:prstGeom>
        </p:spPr>
      </p:pic>
      <p:sp>
        <p:nvSpPr>
          <p:cNvPr id="6" name="Tekstvak 5"/>
          <p:cNvSpPr txBox="1"/>
          <p:nvPr/>
        </p:nvSpPr>
        <p:spPr>
          <a:xfrm>
            <a:off x="5641384" y="2050700"/>
            <a:ext cx="6307810" cy="2246769"/>
          </a:xfrm>
          <a:prstGeom prst="rect">
            <a:avLst/>
          </a:prstGeom>
          <a:noFill/>
        </p:spPr>
        <p:txBody>
          <a:bodyPr wrap="square" rtlCol="0">
            <a:spAutoFit/>
          </a:bodyPr>
          <a:lstStyle/>
          <a:p>
            <a:r>
              <a:rPr lang="nl-NL" sz="2800">
                <a:latin typeface="Book Antiqua" panose="02040602050305030304" pitchFamily="18" charset="0"/>
              </a:rPr>
              <a:t>Preoccupatie met ordelijkheid, perfectionisme, beheersing van psychische en intermenselijke processen ten koste van soepelheid, openheid, efficiëntie.</a:t>
            </a:r>
          </a:p>
        </p:txBody>
      </p:sp>
      <p:sp>
        <p:nvSpPr>
          <p:cNvPr id="7" name="Tekstvak 6"/>
          <p:cNvSpPr txBox="1"/>
          <p:nvPr/>
        </p:nvSpPr>
        <p:spPr>
          <a:xfrm>
            <a:off x="1342589" y="5316134"/>
            <a:ext cx="10145739" cy="1384995"/>
          </a:xfrm>
          <a:prstGeom prst="rect">
            <a:avLst/>
          </a:prstGeom>
          <a:noFill/>
        </p:spPr>
        <p:txBody>
          <a:bodyPr wrap="square" rtlCol="0">
            <a:spAutoFit/>
          </a:bodyPr>
          <a:lstStyle/>
          <a:p>
            <a:r>
              <a:rPr lang="nl-NL" sz="2800">
                <a:latin typeface="Book Antiqua" panose="02040602050305030304" pitchFamily="18" charset="0"/>
              </a:rPr>
              <a:t>Gepreoccupeerd met lijsten, details, regels, ordening,     </a:t>
            </a:r>
          </a:p>
          <a:p>
            <a:r>
              <a:rPr lang="nl-NL" sz="2800">
                <a:latin typeface="Book Antiqua" panose="02040602050305030304" pitchFamily="18" charset="0"/>
              </a:rPr>
              <a:t>      organisatie en schema’s. Overdreven gewetensvol, </a:t>
            </a:r>
          </a:p>
          <a:p>
            <a:r>
              <a:rPr lang="nl-NL" sz="2800">
                <a:latin typeface="Book Antiqua" panose="02040602050305030304" pitchFamily="18" charset="0"/>
              </a:rPr>
              <a:t>            scrupuleus , star, koppig en gierig.</a:t>
            </a:r>
            <a:endParaRPr lang="nl-NL" sz="2800"/>
          </a:p>
        </p:txBody>
      </p:sp>
    </p:spTree>
    <p:extLst>
      <p:ext uri="{BB962C8B-B14F-4D97-AF65-F5344CB8AC3E}">
        <p14:creationId xmlns:p14="http://schemas.microsoft.com/office/powerpoint/2010/main" val="3805309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vak 1"/>
          <p:cNvSpPr txBox="1"/>
          <p:nvPr/>
        </p:nvSpPr>
        <p:spPr>
          <a:xfrm>
            <a:off x="433952" y="433950"/>
            <a:ext cx="11451633" cy="6494085"/>
          </a:xfrm>
          <a:prstGeom prst="rect">
            <a:avLst/>
          </a:prstGeom>
          <a:noFill/>
        </p:spPr>
        <p:txBody>
          <a:bodyPr wrap="square" rtlCol="0">
            <a:spAutoFit/>
          </a:bodyPr>
          <a:lstStyle/>
          <a:p>
            <a:r>
              <a:rPr lang="nl-NL" sz="4000" b="1">
                <a:solidFill>
                  <a:schemeClr val="bg1"/>
                </a:solidFill>
                <a:latin typeface="Book Antiqua" panose="02040602050305030304" pitchFamily="18" charset="0"/>
              </a:rPr>
              <a:t>Tot Slot: </a:t>
            </a:r>
          </a:p>
          <a:p>
            <a:r>
              <a:rPr lang="nl-NL" sz="2800">
                <a:solidFill>
                  <a:schemeClr val="bg1"/>
                </a:solidFill>
                <a:latin typeface="Book Antiqua" panose="02040602050305030304" pitchFamily="18" charset="0"/>
              </a:rPr>
              <a:t>Kwetsbaarheid hoort bij mensen. </a:t>
            </a:r>
          </a:p>
          <a:p>
            <a:endParaRPr lang="nl-NL" sz="2800">
              <a:solidFill>
                <a:schemeClr val="bg1"/>
              </a:solidFill>
              <a:latin typeface="Book Antiqua" panose="02040602050305030304" pitchFamily="18" charset="0"/>
            </a:endParaRPr>
          </a:p>
          <a:p>
            <a:r>
              <a:rPr lang="nl-NL" sz="2800">
                <a:solidFill>
                  <a:schemeClr val="bg1"/>
                </a:solidFill>
                <a:latin typeface="Book Antiqua" panose="02040602050305030304" pitchFamily="18" charset="0"/>
              </a:rPr>
              <a:t>Herken het afwijkende in de mens</a:t>
            </a:r>
          </a:p>
          <a:p>
            <a:r>
              <a:rPr lang="nl-NL" sz="2800">
                <a:solidFill>
                  <a:schemeClr val="bg1"/>
                </a:solidFill>
                <a:latin typeface="Book Antiqua" panose="02040602050305030304" pitchFamily="18" charset="0"/>
              </a:rPr>
              <a:t>en laat het een begin zijn van contact,</a:t>
            </a:r>
          </a:p>
          <a:p>
            <a:r>
              <a:rPr lang="nl-NL" sz="2800">
                <a:solidFill>
                  <a:schemeClr val="bg1"/>
                </a:solidFill>
                <a:latin typeface="Book Antiqua" panose="02040602050305030304" pitchFamily="18" charset="0"/>
              </a:rPr>
              <a:t>in plaats van het te veroordelen.</a:t>
            </a:r>
          </a:p>
          <a:p>
            <a:endParaRPr lang="nl-NL" sz="2800">
              <a:solidFill>
                <a:schemeClr val="bg1"/>
              </a:solidFill>
              <a:latin typeface="Book Antiqua" panose="02040602050305030304" pitchFamily="18" charset="0"/>
            </a:endParaRPr>
          </a:p>
          <a:p>
            <a:endParaRPr lang="nl-NL" sz="2800">
              <a:solidFill>
                <a:schemeClr val="bg1"/>
              </a:solidFill>
              <a:latin typeface="Book Antiqua" panose="02040602050305030304" pitchFamily="18" charset="0"/>
            </a:endParaRPr>
          </a:p>
          <a:p>
            <a:r>
              <a:rPr lang="nl-NL" sz="2800">
                <a:solidFill>
                  <a:schemeClr val="bg1"/>
                </a:solidFill>
                <a:latin typeface="Book Antiqua" panose="02040602050305030304" pitchFamily="18" charset="0"/>
              </a:rPr>
              <a:t>Persoonlijkheidsstoornissen hebben de wereld veel leed bezorgd maar ook veel diversiteit.</a:t>
            </a:r>
          </a:p>
          <a:p>
            <a:endParaRPr lang="nl-NL" sz="2800">
              <a:solidFill>
                <a:schemeClr val="bg1"/>
              </a:solidFill>
              <a:latin typeface="Book Antiqua" panose="02040602050305030304" pitchFamily="18" charset="0"/>
            </a:endParaRPr>
          </a:p>
          <a:p>
            <a:r>
              <a:rPr lang="nl-NL" sz="2800">
                <a:solidFill>
                  <a:schemeClr val="bg1"/>
                </a:solidFill>
                <a:latin typeface="Book Antiqua" panose="02040602050305030304" pitchFamily="18" charset="0"/>
              </a:rPr>
              <a:t>En stel je toch voor hoe de wereld er uit zou zien als iedereen, naast jou, ook perfect was……..</a:t>
            </a:r>
          </a:p>
          <a:p>
            <a:endParaRPr lang="nl-NL" sz="4000">
              <a:solidFill>
                <a:schemeClr val="bg1"/>
              </a:solidFill>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7532308" y="316982"/>
            <a:ext cx="4353277" cy="3487121"/>
          </a:xfrm>
          <a:prstGeom prst="rect">
            <a:avLst/>
          </a:prstGeom>
        </p:spPr>
      </p:pic>
    </p:spTree>
    <p:extLst>
      <p:ext uri="{BB962C8B-B14F-4D97-AF65-F5344CB8AC3E}">
        <p14:creationId xmlns:p14="http://schemas.microsoft.com/office/powerpoint/2010/main" val="424485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84310" y="342312"/>
            <a:ext cx="10018713" cy="1752599"/>
          </a:xfrm>
        </p:spPr>
        <p:txBody>
          <a:bodyPr>
            <a:normAutofit/>
          </a:bodyPr>
          <a:lstStyle/>
          <a:p>
            <a:r>
              <a:rPr lang="nl-NL" sz="1600"/>
              <a:t/>
            </a:r>
            <a:br>
              <a:rPr lang="nl-NL" sz="1600"/>
            </a:br>
            <a:endParaRPr lang="nl-NL" sz="1600">
              <a:latin typeface="Book Antiqua" panose="02040602050305030304" pitchFamily="18" charset="0"/>
            </a:endParaRPr>
          </a:p>
        </p:txBody>
      </p:sp>
      <p:sp>
        <p:nvSpPr>
          <p:cNvPr id="5" name="Tijdelijke aanduiding voor inhoud 4"/>
          <p:cNvSpPr>
            <a:spLocks noGrp="1"/>
          </p:cNvSpPr>
          <p:nvPr>
            <p:ph idx="1"/>
          </p:nvPr>
        </p:nvSpPr>
        <p:spPr>
          <a:xfrm>
            <a:off x="1484310" y="1378857"/>
            <a:ext cx="10707689" cy="5479143"/>
          </a:xfrm>
        </p:spPr>
        <p:txBody>
          <a:bodyPr>
            <a:normAutofit/>
          </a:bodyPr>
          <a:lstStyle/>
          <a:p>
            <a:pPr marL="0" indent="0">
              <a:buNone/>
            </a:pPr>
            <a:r>
              <a:rPr lang="nl-NL" dirty="0">
                <a:latin typeface="Book Antiqua" panose="02040602050305030304" pitchFamily="18" charset="0"/>
              </a:rPr>
              <a:t>   </a:t>
            </a:r>
            <a:r>
              <a:rPr lang="nl-NL" sz="2800" dirty="0">
                <a:latin typeface="Book Antiqua" panose="02040602050305030304" pitchFamily="18" charset="0"/>
              </a:rPr>
              <a:t>Sommige mensen raken door hun persoonlijkheid    </a:t>
            </a:r>
          </a:p>
          <a:p>
            <a:pPr marL="0" indent="0">
              <a:buNone/>
            </a:pPr>
            <a:r>
              <a:rPr lang="nl-NL" sz="2800" dirty="0">
                <a:latin typeface="Book Antiqua" panose="02040602050305030304" pitchFamily="18" charset="0"/>
              </a:rPr>
              <a:t>   voortdurend in de knoei, of bezorgen hun omgeving    </a:t>
            </a:r>
          </a:p>
          <a:p>
            <a:pPr marL="0" indent="0">
              <a:buNone/>
            </a:pPr>
            <a:r>
              <a:rPr lang="nl-NL" sz="2800" dirty="0">
                <a:latin typeface="Book Antiqua" panose="02040602050305030304" pitchFamily="18" charset="0"/>
              </a:rPr>
              <a:t>   overlast. Ze lopen steeds op dezelfde manier vast, in </a:t>
            </a:r>
          </a:p>
          <a:p>
            <a:pPr marL="0" indent="0">
              <a:buNone/>
            </a:pPr>
            <a:r>
              <a:rPr lang="nl-NL" sz="2800" dirty="0">
                <a:latin typeface="Book Antiqua" panose="02040602050305030304" pitchFamily="18" charset="0"/>
              </a:rPr>
              <a:t>   hun werk, hun studie, in vriendschappen en in intieme </a:t>
            </a:r>
          </a:p>
          <a:p>
            <a:pPr marL="0" indent="0">
              <a:buNone/>
            </a:pPr>
            <a:r>
              <a:rPr lang="nl-NL" sz="2800" dirty="0">
                <a:latin typeface="Book Antiqua" panose="02040602050305030304" pitchFamily="18" charset="0"/>
              </a:rPr>
              <a:t>   relaties. </a:t>
            </a:r>
          </a:p>
          <a:p>
            <a:pPr marL="0" indent="0">
              <a:buNone/>
            </a:pPr>
            <a:r>
              <a:rPr lang="nl-NL" sz="2800" dirty="0">
                <a:latin typeface="Book Antiqua" panose="02040602050305030304" pitchFamily="18" charset="0"/>
              </a:rPr>
              <a:t>   Ze zijn </a:t>
            </a:r>
            <a:r>
              <a:rPr lang="nl-NL" sz="2800" dirty="0" smtClean="0">
                <a:latin typeface="Book Antiqua" panose="02040602050305030304" pitchFamily="18" charset="0"/>
              </a:rPr>
              <a:t>nauwelijks </a:t>
            </a:r>
            <a:r>
              <a:rPr lang="nl-NL" sz="2800" dirty="0">
                <a:latin typeface="Book Antiqua" panose="02040602050305030304" pitchFamily="18" charset="0"/>
              </a:rPr>
              <a:t>in staat om hun gedrag </a:t>
            </a:r>
            <a:r>
              <a:rPr lang="nl-NL" sz="2800" dirty="0" smtClean="0">
                <a:latin typeface="Book Antiqua" panose="02040602050305030304" pitchFamily="18" charset="0"/>
              </a:rPr>
              <a:t>aan </a:t>
            </a:r>
            <a:r>
              <a:rPr lang="nl-NL" sz="2800" dirty="0">
                <a:latin typeface="Book Antiqua" panose="02040602050305030304" pitchFamily="18" charset="0"/>
              </a:rPr>
              <a:t>te passen aan  </a:t>
            </a:r>
          </a:p>
          <a:p>
            <a:pPr marL="0" indent="0">
              <a:buNone/>
            </a:pPr>
            <a:r>
              <a:rPr lang="nl-NL" sz="2800" dirty="0">
                <a:latin typeface="Book Antiqua" panose="02040602050305030304" pitchFamily="18" charset="0"/>
              </a:rPr>
              <a:t>   veranderende omstandigheden waardoor mensen hen vaak </a:t>
            </a:r>
          </a:p>
          <a:p>
            <a:pPr marL="0" indent="0">
              <a:buNone/>
            </a:pPr>
            <a:r>
              <a:rPr lang="nl-NL" sz="2800" dirty="0">
                <a:latin typeface="Book Antiqua" panose="02040602050305030304" pitchFamily="18" charset="0"/>
              </a:rPr>
              <a:t>   dwingend of rigide vinden.</a:t>
            </a:r>
          </a:p>
          <a:p>
            <a:endParaRPr lang="nl-NL" dirty="0"/>
          </a:p>
        </p:txBody>
      </p:sp>
      <p:sp>
        <p:nvSpPr>
          <p:cNvPr id="6" name="Rechthoek 5"/>
          <p:cNvSpPr/>
          <p:nvPr/>
        </p:nvSpPr>
        <p:spPr>
          <a:xfrm>
            <a:off x="1592344" y="756947"/>
            <a:ext cx="3894055" cy="461665"/>
          </a:xfrm>
          <a:prstGeom prst="rect">
            <a:avLst/>
          </a:prstGeom>
        </p:spPr>
        <p:txBody>
          <a:bodyPr wrap="square">
            <a:spAutoFit/>
          </a:bodyPr>
          <a:lstStyle/>
          <a:p>
            <a:r>
              <a:rPr lang="nl-NL" sz="2400" b="1" i="1" u="sng">
                <a:solidFill>
                  <a:srgbClr val="FFFF00"/>
                </a:solidFill>
                <a:latin typeface="Book Antiqua" panose="02040602050305030304" pitchFamily="18" charset="0"/>
              </a:rPr>
              <a:t>Algemene omschrijving</a:t>
            </a:r>
            <a:endParaRPr lang="nl-NL" sz="2400" b="1"/>
          </a:p>
        </p:txBody>
      </p:sp>
    </p:spTree>
    <p:extLst>
      <p:ext uri="{BB962C8B-B14F-4D97-AF65-F5344CB8AC3E}">
        <p14:creationId xmlns:p14="http://schemas.microsoft.com/office/powerpoint/2010/main" val="242702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2191999" cy="1351721"/>
          </a:xfrm>
          <a:solidFill>
            <a:schemeClr val="accent6">
              <a:lumMod val="60000"/>
              <a:lumOff val="40000"/>
            </a:schemeClr>
          </a:solidFill>
        </p:spPr>
        <p:txBody>
          <a:bodyPr/>
          <a:lstStyle/>
          <a:p>
            <a:pPr algn="l"/>
            <a:r>
              <a:rPr lang="nl-NL" u="sng">
                <a:solidFill>
                  <a:srgbClr val="FF0000"/>
                </a:solidFill>
                <a:latin typeface="Book Antiqua" panose="02040602050305030304" pitchFamily="18" charset="0"/>
              </a:rPr>
              <a:t> Algemene diagnostische criteria volgens de DSM</a:t>
            </a:r>
          </a:p>
        </p:txBody>
      </p:sp>
      <p:sp>
        <p:nvSpPr>
          <p:cNvPr id="3" name="Tijdelijke aanduiding voor inhoud 2"/>
          <p:cNvSpPr>
            <a:spLocks noGrp="1"/>
          </p:cNvSpPr>
          <p:nvPr>
            <p:ph idx="1"/>
          </p:nvPr>
        </p:nvSpPr>
        <p:spPr>
          <a:xfrm>
            <a:off x="-1" y="1060174"/>
            <a:ext cx="12191999" cy="5797826"/>
          </a:xfrm>
          <a:solidFill>
            <a:schemeClr val="accent6">
              <a:lumMod val="60000"/>
              <a:lumOff val="40000"/>
            </a:schemeClr>
          </a:solidFill>
        </p:spPr>
        <p:txBody>
          <a:bodyPr>
            <a:normAutofit/>
          </a:bodyPr>
          <a:lstStyle/>
          <a:p>
            <a:endParaRPr lang="nl-NL" sz="4000">
              <a:latin typeface="Book Antiqua" panose="02040602050305030304" pitchFamily="18" charset="0"/>
            </a:endParaRPr>
          </a:p>
          <a:p>
            <a:r>
              <a:rPr lang="nl-NL" sz="4000">
                <a:latin typeface="Book Antiqua" panose="02040602050305030304" pitchFamily="18" charset="0"/>
              </a:rPr>
              <a:t>Een duurzaam patroon van innerlijke ervaringen en gedragingen die duidelijk, binnen de cultuur van de betrokkene,  afwijken van de verwachtingen</a:t>
            </a:r>
          </a:p>
          <a:p>
            <a:pPr marL="0" indent="0">
              <a:buNone/>
            </a:pPr>
            <a:endParaRPr lang="nl-NL" sz="4000">
              <a:latin typeface="Book Antiqua" panose="02040602050305030304" pitchFamily="18" charset="0"/>
            </a:endParaRPr>
          </a:p>
          <a:p>
            <a:r>
              <a:rPr lang="nl-NL" sz="4000">
                <a:latin typeface="Book Antiqua" panose="02040602050305030304" pitchFamily="18" charset="0"/>
              </a:rPr>
              <a:t>Dit patroon wordt zichtbaar op twee (of meer) van de volgende terreinen</a:t>
            </a:r>
          </a:p>
          <a:p>
            <a:pPr marL="0" indent="0">
              <a:buNone/>
            </a:pPr>
            <a:endParaRPr lang="nl-NL"/>
          </a:p>
        </p:txBody>
      </p:sp>
    </p:spTree>
    <p:extLst>
      <p:ext uri="{BB962C8B-B14F-4D97-AF65-F5344CB8AC3E}">
        <p14:creationId xmlns:p14="http://schemas.microsoft.com/office/powerpoint/2010/main" val="135219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58678" y="0"/>
            <a:ext cx="6533321" cy="6858000"/>
          </a:xfrm>
          <a:solidFill>
            <a:srgbClr val="FFFF00"/>
          </a:solidFill>
        </p:spPr>
        <p:txBody>
          <a:bodyPr>
            <a:normAutofit/>
          </a:bodyPr>
          <a:lstStyle/>
          <a:p>
            <a:pPr marL="514350" indent="-514350" algn="l"/>
            <a:r>
              <a:rPr lang="nl-NL" b="1">
                <a:latin typeface="Book Antiqua" panose="02040602050305030304" pitchFamily="18" charset="0"/>
              </a:rPr>
              <a:t/>
            </a:r>
            <a:br>
              <a:rPr lang="nl-NL" b="1">
                <a:latin typeface="Book Antiqua" panose="02040602050305030304" pitchFamily="18" charset="0"/>
              </a:rPr>
            </a:br>
            <a:r>
              <a:rPr lang="nl-NL" b="1">
                <a:latin typeface="Book Antiqua" panose="02040602050305030304" pitchFamily="18" charset="0"/>
              </a:rPr>
              <a:t/>
            </a:r>
            <a:br>
              <a:rPr lang="nl-NL" b="1">
                <a:latin typeface="Book Antiqua" panose="02040602050305030304" pitchFamily="18" charset="0"/>
              </a:rPr>
            </a:br>
            <a:r>
              <a:rPr lang="nl-NL" sz="1800" i="1">
                <a:latin typeface="Book Antiqua" panose="02040602050305030304" pitchFamily="18" charset="0"/>
              </a:rPr>
              <a:t>Beschrijving volgens de DSM</a:t>
            </a:r>
            <a:r>
              <a:rPr lang="nl-NL" b="1">
                <a:latin typeface="Book Antiqua" panose="02040602050305030304" pitchFamily="18" charset="0"/>
              </a:rPr>
              <a:t/>
            </a:r>
            <a:br>
              <a:rPr lang="nl-NL" b="1">
                <a:latin typeface="Book Antiqua" panose="02040602050305030304" pitchFamily="18" charset="0"/>
              </a:rPr>
            </a:br>
            <a:r>
              <a:rPr lang="nl-NL" b="1">
                <a:solidFill>
                  <a:srgbClr val="FF0000"/>
                </a:solidFill>
                <a:latin typeface="Book Antiqua" panose="02040602050305030304" pitchFamily="18" charset="0"/>
              </a:rPr>
              <a:t>1. </a:t>
            </a:r>
            <a:r>
              <a:rPr lang="nl-NL" b="1" i="1">
                <a:solidFill>
                  <a:srgbClr val="FF0000"/>
                </a:solidFill>
                <a:latin typeface="Book Antiqua" panose="02040602050305030304" pitchFamily="18" charset="0"/>
              </a:rPr>
              <a:t>Cognities: </a:t>
            </a:r>
            <a:r>
              <a:rPr lang="nl-NL">
                <a:latin typeface="Book Antiqua" panose="02040602050305030304" pitchFamily="18" charset="0"/>
              </a:rPr>
              <a:t/>
            </a:r>
            <a:br>
              <a:rPr lang="nl-NL">
                <a:latin typeface="Book Antiqua" panose="02040602050305030304" pitchFamily="18" charset="0"/>
              </a:rPr>
            </a:br>
            <a:r>
              <a:rPr lang="nl-NL">
                <a:latin typeface="Book Antiqua" panose="02040602050305030304" pitchFamily="18" charset="0"/>
              </a:rPr>
              <a:t/>
            </a:r>
            <a:br>
              <a:rPr lang="nl-NL">
                <a:latin typeface="Book Antiqua" panose="02040602050305030304" pitchFamily="18" charset="0"/>
              </a:rPr>
            </a:br>
            <a:r>
              <a:rPr lang="nl-NL">
                <a:latin typeface="Book Antiqua" panose="02040602050305030304" pitchFamily="18" charset="0"/>
              </a:rPr>
              <a:t>De wijze van waarnemen en interpreteren van    </a:t>
            </a:r>
            <a:br>
              <a:rPr lang="nl-NL">
                <a:latin typeface="Book Antiqua" panose="02040602050305030304" pitchFamily="18" charset="0"/>
              </a:rPr>
            </a:br>
            <a:r>
              <a:rPr lang="nl-NL">
                <a:latin typeface="Book Antiqua" panose="02040602050305030304" pitchFamily="18" charset="0"/>
              </a:rPr>
              <a:t>zichzelf, anderen en  gebeurtenissen.</a:t>
            </a:r>
            <a:br>
              <a:rPr lang="nl-NL">
                <a:latin typeface="Book Antiqua" panose="02040602050305030304" pitchFamily="18" charset="0"/>
              </a:rPr>
            </a:br>
            <a:r>
              <a:rPr lang="nl-NL">
                <a:latin typeface="Book Antiqua" panose="02040602050305030304" pitchFamily="18" charset="0"/>
              </a:rPr>
              <a:t/>
            </a:r>
            <a:br>
              <a:rPr lang="nl-NL">
                <a:latin typeface="Book Antiqua" panose="02040602050305030304" pitchFamily="18" charset="0"/>
              </a:rPr>
            </a:br>
            <a:endParaRPr lang="nl-NL"/>
          </a:p>
        </p:txBody>
      </p:sp>
      <p:pic>
        <p:nvPicPr>
          <p:cNvPr id="5" name="Afbeelding 4"/>
          <p:cNvPicPr>
            <a:picLocks noChangeAspect="1"/>
          </p:cNvPicPr>
          <p:nvPr/>
        </p:nvPicPr>
        <p:blipFill>
          <a:blip r:embed="rId2"/>
          <a:stretch>
            <a:fillRect/>
          </a:stretch>
        </p:blipFill>
        <p:spPr>
          <a:xfrm>
            <a:off x="0" y="0"/>
            <a:ext cx="5658678" cy="6858000"/>
          </a:xfrm>
          <a:prstGeom prst="rect">
            <a:avLst/>
          </a:prstGeom>
        </p:spPr>
      </p:pic>
    </p:spTree>
    <p:extLst>
      <p:ext uri="{BB962C8B-B14F-4D97-AF65-F5344CB8AC3E}">
        <p14:creationId xmlns:p14="http://schemas.microsoft.com/office/powerpoint/2010/main" val="4289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0018713" cy="1752599"/>
          </a:xfrm>
          <a:solidFill>
            <a:srgbClr val="FFFF00"/>
          </a:solidFill>
        </p:spPr>
        <p:txBody>
          <a:bodyPr/>
          <a:lstStyle/>
          <a:p>
            <a:pPr algn="l"/>
            <a:r>
              <a:rPr lang="nl-NL" sz="1800" i="1">
                <a:latin typeface="Book Antiqua" panose="02040602050305030304" pitchFamily="18" charset="0"/>
              </a:rPr>
              <a:t> </a:t>
            </a:r>
            <a:r>
              <a:rPr lang="nl-NL" sz="1600" i="1">
                <a:latin typeface="Book Antiqua" panose="02040602050305030304" pitchFamily="18" charset="0"/>
              </a:rPr>
              <a:t>Beschrijving volgens de DSM</a:t>
            </a:r>
            <a:r>
              <a:rPr lang="nl-NL" i="1">
                <a:latin typeface="Book Antiqua" panose="02040602050305030304" pitchFamily="18" charset="0"/>
              </a:rPr>
              <a:t/>
            </a:r>
            <a:br>
              <a:rPr lang="nl-NL" i="1">
                <a:latin typeface="Book Antiqua" panose="02040602050305030304" pitchFamily="18" charset="0"/>
              </a:rPr>
            </a:br>
            <a:r>
              <a:rPr lang="nl-NL" b="1" i="1">
                <a:solidFill>
                  <a:srgbClr val="FF0000"/>
                </a:solidFill>
                <a:latin typeface="Book Antiqua" panose="02040602050305030304" pitchFamily="18" charset="0"/>
              </a:rPr>
              <a:t>2. Affecten</a:t>
            </a:r>
            <a:endParaRPr lang="nl-NL" b="1">
              <a:ln w="3175" cmpd="sng">
                <a:solidFill>
                  <a:schemeClr val="bg1"/>
                </a:solidFill>
              </a:ln>
              <a:solidFill>
                <a:srgbClr val="FF0000"/>
              </a:solidFill>
            </a:endParaRPr>
          </a:p>
        </p:txBody>
      </p:sp>
      <p:sp>
        <p:nvSpPr>
          <p:cNvPr id="3" name="Tijdelijke aanduiding voor inhoud 2"/>
          <p:cNvSpPr>
            <a:spLocks noGrp="1"/>
          </p:cNvSpPr>
          <p:nvPr>
            <p:ph idx="1"/>
          </p:nvPr>
        </p:nvSpPr>
        <p:spPr>
          <a:xfrm>
            <a:off x="0" y="1563757"/>
            <a:ext cx="4784035" cy="5231470"/>
          </a:xfrm>
          <a:solidFill>
            <a:srgbClr val="FFFF00"/>
          </a:solidFill>
        </p:spPr>
        <p:txBody>
          <a:bodyPr>
            <a:normAutofit/>
          </a:bodyPr>
          <a:lstStyle/>
          <a:p>
            <a:pPr marL="0" indent="0">
              <a:buNone/>
            </a:pPr>
            <a:r>
              <a:rPr lang="nl-NL" sz="4000">
                <a:ln>
                  <a:solidFill>
                    <a:srgbClr val="002060"/>
                  </a:solidFill>
                </a:ln>
                <a:latin typeface="Book Antiqua" panose="02040602050305030304" pitchFamily="18" charset="0"/>
              </a:rPr>
              <a:t>Draagwijdte, </a:t>
            </a:r>
          </a:p>
          <a:p>
            <a:pPr marL="0" indent="0">
              <a:buNone/>
            </a:pPr>
            <a:r>
              <a:rPr lang="nl-NL" sz="4000">
                <a:ln>
                  <a:solidFill>
                    <a:srgbClr val="002060"/>
                  </a:solidFill>
                </a:ln>
                <a:latin typeface="Book Antiqua" panose="02040602050305030304" pitchFamily="18" charset="0"/>
              </a:rPr>
              <a:t>intensiteit, </a:t>
            </a:r>
          </a:p>
          <a:p>
            <a:pPr marL="0" indent="0">
              <a:buNone/>
            </a:pPr>
            <a:r>
              <a:rPr lang="nl-NL" sz="4000">
                <a:ln>
                  <a:solidFill>
                    <a:srgbClr val="002060"/>
                  </a:solidFill>
                </a:ln>
                <a:latin typeface="Book Antiqua" panose="02040602050305030304" pitchFamily="18" charset="0"/>
              </a:rPr>
              <a:t>labiliteit en </a:t>
            </a:r>
          </a:p>
          <a:p>
            <a:pPr marL="0" indent="0">
              <a:buNone/>
            </a:pPr>
            <a:r>
              <a:rPr lang="nl-NL" sz="4000">
                <a:ln>
                  <a:solidFill>
                    <a:srgbClr val="002060"/>
                  </a:solidFill>
                </a:ln>
                <a:latin typeface="Book Antiqua" panose="02040602050305030304" pitchFamily="18" charset="0"/>
              </a:rPr>
              <a:t>adequaatheid van </a:t>
            </a:r>
          </a:p>
          <a:p>
            <a:pPr marL="0" indent="0">
              <a:buNone/>
            </a:pPr>
            <a:r>
              <a:rPr lang="nl-NL" sz="4000">
                <a:ln>
                  <a:solidFill>
                    <a:srgbClr val="002060"/>
                  </a:solidFill>
                </a:ln>
                <a:latin typeface="Book Antiqua" panose="02040602050305030304" pitchFamily="18" charset="0"/>
              </a:rPr>
              <a:t>de emotionele reacties</a:t>
            </a:r>
          </a:p>
        </p:txBody>
      </p:sp>
      <p:pic>
        <p:nvPicPr>
          <p:cNvPr id="4" name="Afbeelding 3"/>
          <p:cNvPicPr>
            <a:picLocks noChangeAspect="1"/>
          </p:cNvPicPr>
          <p:nvPr/>
        </p:nvPicPr>
        <p:blipFill>
          <a:blip r:embed="rId2"/>
          <a:stretch>
            <a:fillRect/>
          </a:stretch>
        </p:blipFill>
        <p:spPr>
          <a:xfrm>
            <a:off x="4784035" y="0"/>
            <a:ext cx="7407965" cy="6795227"/>
          </a:xfrm>
          <a:prstGeom prst="rect">
            <a:avLst/>
          </a:prstGeom>
        </p:spPr>
      </p:pic>
    </p:spTree>
    <p:extLst>
      <p:ext uri="{BB962C8B-B14F-4D97-AF65-F5344CB8AC3E}">
        <p14:creationId xmlns:p14="http://schemas.microsoft.com/office/powerpoint/2010/main" val="371265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4943060" cy="6858000"/>
          </a:xfrm>
          <a:solidFill>
            <a:srgbClr val="FFFF00"/>
          </a:solidFill>
        </p:spPr>
        <p:txBody>
          <a:bodyPr>
            <a:normAutofit/>
          </a:bodyPr>
          <a:lstStyle/>
          <a:p>
            <a:pPr algn="l"/>
            <a:r>
              <a:rPr lang="nl-NL" sz="1600" i="1">
                <a:latin typeface="Book Antiqua" panose="02040602050305030304" pitchFamily="18" charset="0"/>
              </a:rPr>
              <a:t>                Beschrijving volgens de DSM</a:t>
            </a:r>
            <a:br>
              <a:rPr lang="nl-NL" sz="1600" i="1">
                <a:latin typeface="Book Antiqua" panose="02040602050305030304" pitchFamily="18" charset="0"/>
              </a:rPr>
            </a:br>
            <a:r>
              <a:rPr lang="nl-NL" sz="1600" i="1">
                <a:latin typeface="Book Antiqua" panose="02040602050305030304" pitchFamily="18" charset="0"/>
              </a:rPr>
              <a:t>       </a:t>
            </a:r>
            <a:r>
              <a:rPr lang="nl-NL" b="1" i="1">
                <a:solidFill>
                  <a:srgbClr val="FF0000"/>
                </a:solidFill>
                <a:latin typeface="Book Antiqua" panose="02040602050305030304" pitchFamily="18" charset="0"/>
              </a:rPr>
              <a:t>3.Functioneren in </a:t>
            </a:r>
            <a:br>
              <a:rPr lang="nl-NL" b="1" i="1">
                <a:solidFill>
                  <a:srgbClr val="FF0000"/>
                </a:solidFill>
                <a:latin typeface="Book Antiqua" panose="02040602050305030304" pitchFamily="18" charset="0"/>
              </a:rPr>
            </a:br>
            <a:r>
              <a:rPr lang="nl-NL" b="1" i="1">
                <a:solidFill>
                  <a:srgbClr val="FF0000"/>
                </a:solidFill>
                <a:latin typeface="Book Antiqua" panose="02040602050305030304" pitchFamily="18" charset="0"/>
              </a:rPr>
              <a:t>     het contact met    </a:t>
            </a:r>
            <a:br>
              <a:rPr lang="nl-NL" b="1" i="1">
                <a:solidFill>
                  <a:srgbClr val="FF0000"/>
                </a:solidFill>
                <a:latin typeface="Book Antiqua" panose="02040602050305030304" pitchFamily="18" charset="0"/>
              </a:rPr>
            </a:br>
            <a:r>
              <a:rPr lang="nl-NL" b="1" i="1">
                <a:solidFill>
                  <a:srgbClr val="FF0000"/>
                </a:solidFill>
                <a:latin typeface="Book Antiqua" panose="02040602050305030304" pitchFamily="18" charset="0"/>
              </a:rPr>
              <a:t>     anderen</a:t>
            </a:r>
            <a:endParaRPr lang="nl-NL" b="1">
              <a:solidFill>
                <a:srgbClr val="FF0000"/>
              </a:solidFill>
            </a:endParaRPr>
          </a:p>
        </p:txBody>
      </p:sp>
      <p:pic>
        <p:nvPicPr>
          <p:cNvPr id="5" name="Afbeelding 4"/>
          <p:cNvPicPr>
            <a:picLocks noChangeAspect="1"/>
          </p:cNvPicPr>
          <p:nvPr/>
        </p:nvPicPr>
        <p:blipFill>
          <a:blip r:embed="rId2"/>
          <a:stretch>
            <a:fillRect/>
          </a:stretch>
        </p:blipFill>
        <p:spPr>
          <a:xfrm>
            <a:off x="4943061" y="0"/>
            <a:ext cx="7402673" cy="6873911"/>
          </a:xfrm>
          <a:prstGeom prst="rect">
            <a:avLst/>
          </a:prstGeom>
        </p:spPr>
      </p:pic>
    </p:spTree>
    <p:extLst>
      <p:ext uri="{BB962C8B-B14F-4D97-AF65-F5344CB8AC3E}">
        <p14:creationId xmlns:p14="http://schemas.microsoft.com/office/powerpoint/2010/main" val="426771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12833" y="0"/>
            <a:ext cx="5579167" cy="6858000"/>
          </a:xfrm>
          <a:solidFill>
            <a:srgbClr val="FFFF00"/>
          </a:solidFill>
        </p:spPr>
        <p:txBody>
          <a:bodyPr/>
          <a:lstStyle/>
          <a:p>
            <a:pPr algn="l"/>
            <a:r>
              <a:rPr lang="nl-NL" sz="1600" i="1">
                <a:latin typeface="Book Antiqua" panose="02040602050305030304" pitchFamily="18" charset="0"/>
              </a:rPr>
              <a:t>                     </a:t>
            </a:r>
            <a:r>
              <a:rPr lang="nl-NL" i="1">
                <a:latin typeface="Book Antiqua" panose="02040602050305030304" pitchFamily="18" charset="0"/>
              </a:rPr>
              <a:t/>
            </a:r>
            <a:br>
              <a:rPr lang="nl-NL" i="1">
                <a:latin typeface="Book Antiqua" panose="02040602050305030304" pitchFamily="18" charset="0"/>
              </a:rPr>
            </a:br>
            <a:r>
              <a:rPr lang="nl-NL" i="1">
                <a:latin typeface="Book Antiqua" panose="02040602050305030304" pitchFamily="18" charset="0"/>
              </a:rPr>
              <a:t>    </a:t>
            </a:r>
            <a:r>
              <a:rPr lang="nl-NL" i="1">
                <a:solidFill>
                  <a:srgbClr val="FF0000"/>
                </a:solidFill>
                <a:latin typeface="Book Antiqua" panose="02040602050305030304" pitchFamily="18" charset="0"/>
              </a:rPr>
              <a:t>4. </a:t>
            </a:r>
            <a:r>
              <a:rPr lang="nl-NL">
                <a:solidFill>
                  <a:srgbClr val="FF0000"/>
                </a:solidFill>
                <a:latin typeface="Book Antiqua" panose="02040602050305030304" pitchFamily="18" charset="0"/>
              </a:rPr>
              <a:t>Beheersen van </a:t>
            </a:r>
            <a:br>
              <a:rPr lang="nl-NL">
                <a:solidFill>
                  <a:srgbClr val="FF0000"/>
                </a:solidFill>
                <a:latin typeface="Book Antiqua" panose="02040602050305030304" pitchFamily="18" charset="0"/>
              </a:rPr>
            </a:br>
            <a:r>
              <a:rPr lang="nl-NL">
                <a:solidFill>
                  <a:srgbClr val="FF0000"/>
                </a:solidFill>
                <a:latin typeface="Book Antiqua" panose="02040602050305030304" pitchFamily="18" charset="0"/>
              </a:rPr>
              <a:t>        de impulsen</a:t>
            </a:r>
          </a:p>
        </p:txBody>
      </p:sp>
      <p:pic>
        <p:nvPicPr>
          <p:cNvPr id="4" name="Tijdelijke aanduiding voor inhoud 3"/>
          <p:cNvPicPr>
            <a:picLocks noGrp="1" noChangeAspect="1"/>
          </p:cNvPicPr>
          <p:nvPr>
            <p:ph idx="1"/>
          </p:nvPr>
        </p:nvPicPr>
        <p:blipFill>
          <a:blip r:embed="rId2"/>
          <a:stretch>
            <a:fillRect/>
          </a:stretch>
        </p:blipFill>
        <p:spPr>
          <a:xfrm>
            <a:off x="72796" y="0"/>
            <a:ext cx="6540037" cy="6858000"/>
          </a:xfrm>
        </p:spPr>
      </p:pic>
    </p:spTree>
    <p:extLst>
      <p:ext uri="{BB962C8B-B14F-4D97-AF65-F5344CB8AC3E}">
        <p14:creationId xmlns:p14="http://schemas.microsoft.com/office/powerpoint/2010/main" val="12120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hthoek 1"/>
          <p:cNvSpPr/>
          <p:nvPr/>
        </p:nvSpPr>
        <p:spPr>
          <a:xfrm>
            <a:off x="1117600" y="804761"/>
            <a:ext cx="11074400" cy="4832092"/>
          </a:xfrm>
          <a:prstGeom prst="rect">
            <a:avLst/>
          </a:prstGeom>
        </p:spPr>
        <p:txBody>
          <a:bodyPr wrap="square">
            <a:spAutoFit/>
          </a:bodyPr>
          <a:lstStyle/>
          <a:p>
            <a:pPr marL="457200" indent="-457200">
              <a:buFont typeface="Arial" panose="020B0604020202020204" pitchFamily="34" charset="0"/>
              <a:buChar char="•"/>
            </a:pPr>
            <a:r>
              <a:rPr lang="nl-NL" sz="2800" b="1">
                <a:latin typeface="Book Antiqua" panose="02040602050305030304" pitchFamily="18" charset="0"/>
              </a:rPr>
              <a:t>Is star en uit zich op een breed terrein van persoonlijke en </a:t>
            </a:r>
          </a:p>
          <a:p>
            <a:r>
              <a:rPr lang="nl-NL" sz="2800" b="1">
                <a:latin typeface="Book Antiqua" panose="02040602050305030304" pitchFamily="18" charset="0"/>
              </a:rPr>
              <a:t>     sociale situaties</a:t>
            </a:r>
          </a:p>
          <a:p>
            <a:pPr marL="457200" indent="-457200">
              <a:buFont typeface="Arial" panose="020B0604020202020204" pitchFamily="34" charset="0"/>
              <a:buChar char="•"/>
            </a:pPr>
            <a:r>
              <a:rPr lang="nl-NL" sz="2800" b="1">
                <a:latin typeface="Book Antiqua" panose="02040602050305030304" pitchFamily="18" charset="0"/>
              </a:rPr>
              <a:t>Veroorzaakt lijden of beperkingen in het sociale en </a:t>
            </a:r>
          </a:p>
          <a:p>
            <a:r>
              <a:rPr lang="nl-NL" sz="2800" b="1">
                <a:latin typeface="Book Antiqua" panose="02040602050305030304" pitchFamily="18" charset="0"/>
              </a:rPr>
              <a:t>     beroepsmatige functioneren</a:t>
            </a:r>
          </a:p>
          <a:p>
            <a:pPr marL="457200" indent="-457200">
              <a:buFont typeface="Arial" panose="020B0604020202020204" pitchFamily="34" charset="0"/>
              <a:buChar char="•"/>
            </a:pPr>
            <a:r>
              <a:rPr lang="nl-NL" sz="2800" b="1">
                <a:latin typeface="Book Antiqua" panose="02040602050305030304" pitchFamily="18" charset="0"/>
              </a:rPr>
              <a:t>Is stabiel en van lange duur</a:t>
            </a:r>
          </a:p>
          <a:p>
            <a:pPr marL="457200" indent="-457200">
              <a:buFont typeface="Arial" panose="020B0604020202020204" pitchFamily="34" charset="0"/>
              <a:buChar char="•"/>
            </a:pPr>
            <a:r>
              <a:rPr lang="nl-NL" sz="2800" b="1">
                <a:latin typeface="Book Antiqua" panose="02040602050305030304" pitchFamily="18" charset="0"/>
              </a:rPr>
              <a:t>Het begin kan teruggevoerd worden naar tenminste de </a:t>
            </a:r>
          </a:p>
          <a:p>
            <a:r>
              <a:rPr lang="nl-NL" sz="2800" b="1">
                <a:latin typeface="Book Antiqua" panose="02040602050305030304" pitchFamily="18" charset="0"/>
              </a:rPr>
              <a:t>     adolescentie of vroege volwassenheid</a:t>
            </a:r>
          </a:p>
          <a:p>
            <a:pPr marL="457200" indent="-457200">
              <a:buFont typeface="Arial" panose="020B0604020202020204" pitchFamily="34" charset="0"/>
              <a:buChar char="•"/>
            </a:pPr>
            <a:r>
              <a:rPr lang="nl-NL" sz="2800" b="1">
                <a:latin typeface="Book Antiqua" panose="02040602050305030304" pitchFamily="18" charset="0"/>
              </a:rPr>
              <a:t>Is niet eerder toe te schrijven aan een uiting of consequentie </a:t>
            </a:r>
          </a:p>
          <a:p>
            <a:r>
              <a:rPr lang="nl-NL" sz="2800" b="1">
                <a:latin typeface="Book Antiqua" panose="02040602050305030304" pitchFamily="18" charset="0"/>
              </a:rPr>
              <a:t>     van een andere stoornis</a:t>
            </a:r>
          </a:p>
          <a:p>
            <a:pPr marL="457200" indent="-457200">
              <a:buFont typeface="Arial" panose="020B0604020202020204" pitchFamily="34" charset="0"/>
              <a:buChar char="•"/>
            </a:pPr>
            <a:r>
              <a:rPr lang="nl-NL" sz="2800" b="1">
                <a:latin typeface="Book Antiqua" panose="02040602050305030304" pitchFamily="18" charset="0"/>
              </a:rPr>
              <a:t>Is niet het gevolg van een middel ( zoals drug of medicijn) of </a:t>
            </a:r>
          </a:p>
          <a:p>
            <a:r>
              <a:rPr lang="nl-NL" sz="2800" b="1">
                <a:latin typeface="Book Antiqua" panose="02040602050305030304" pitchFamily="18" charset="0"/>
              </a:rPr>
              <a:t>     een somatische aandoening ( zoals schedeltrauma)</a:t>
            </a:r>
          </a:p>
        </p:txBody>
      </p:sp>
      <p:sp>
        <p:nvSpPr>
          <p:cNvPr id="3" name="Tekstvak 2"/>
          <p:cNvSpPr txBox="1"/>
          <p:nvPr/>
        </p:nvSpPr>
        <p:spPr>
          <a:xfrm>
            <a:off x="1654629" y="435429"/>
            <a:ext cx="6966857" cy="369332"/>
          </a:xfrm>
          <a:prstGeom prst="rect">
            <a:avLst/>
          </a:prstGeom>
          <a:noFill/>
        </p:spPr>
        <p:txBody>
          <a:bodyPr wrap="square" rtlCol="0">
            <a:spAutoFit/>
          </a:bodyPr>
          <a:lstStyle/>
          <a:p>
            <a:r>
              <a:rPr lang="nl-NL" b="1" i="1">
                <a:solidFill>
                  <a:srgbClr val="FF0000"/>
                </a:solidFill>
                <a:latin typeface="Book Antiqua" panose="02040602050305030304" pitchFamily="18" charset="0"/>
              </a:rPr>
              <a:t>Beschrijving volgens de DSM</a:t>
            </a:r>
            <a:endParaRPr lang="nl-NL" b="1">
              <a:solidFill>
                <a:srgbClr val="FF0000"/>
              </a:solidFill>
            </a:endParaRPr>
          </a:p>
        </p:txBody>
      </p:sp>
    </p:spTree>
    <p:extLst>
      <p:ext uri="{BB962C8B-B14F-4D97-AF65-F5344CB8AC3E}">
        <p14:creationId xmlns:p14="http://schemas.microsoft.com/office/powerpoint/2010/main" val="3164974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1DA75-1AC0-4FA1-85AA-0F2732D98FEE}">
  <ds:schemaRefs>
    <ds:schemaRef ds:uri="657badc7-5b73-49fc-aaf6-044af47df7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EC4733-3465-46B3-9A1B-B2150E24028B}">
  <ds:schemaRefs>
    <ds:schemaRef ds:uri="http://schemas.microsoft.com/sharepoint/v3/contenttype/forms"/>
  </ds:schemaRefs>
</ds:datastoreItem>
</file>

<file path=customXml/itemProps3.xml><?xml version="1.0" encoding="utf-8"?>
<ds:datastoreItem xmlns:ds="http://schemas.openxmlformats.org/officeDocument/2006/customXml" ds:itemID="{F0359107-B7F5-434D-8BC1-FCAFDD8DC937}">
  <ds:schemaRefs>
    <ds:schemaRef ds:uri="657badc7-5b73-49fc-aaf6-044af47df739"/>
    <ds:schemaRef ds:uri="deb9f1bc-45b5-4a08-b62a-86e94b70de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46</TotalTime>
  <Words>1165</Words>
  <Application>Microsoft Office PowerPoint</Application>
  <PresentationFormat>Breedbeeld</PresentationFormat>
  <Paragraphs>240</Paragraphs>
  <Slides>29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Book Antiqua</vt:lpstr>
      <vt:lpstr>Calibri</vt:lpstr>
      <vt:lpstr>Corbel</vt:lpstr>
      <vt:lpstr>Times New Roman</vt:lpstr>
      <vt:lpstr>Parallax</vt:lpstr>
      <vt:lpstr>Persoonlijkheidsstoornissen</vt:lpstr>
      <vt:lpstr>PowerPoint-presentatie</vt:lpstr>
      <vt:lpstr> </vt:lpstr>
      <vt:lpstr> Algemene diagnostische criteria volgens de DSM</vt:lpstr>
      <vt:lpstr>  Beschrijving volgens de DSM 1. Cognities:   De wijze van waarnemen en interpreteren van     zichzelf, anderen en  gebeurtenissen.  </vt:lpstr>
      <vt:lpstr> Beschrijving volgens de DSM 2. Affecten</vt:lpstr>
      <vt:lpstr>                Beschrijving volgens de DSM        3.Functioneren in       het contact met          anderen</vt:lpstr>
      <vt:lpstr>                          4. Beheersen van          de impulsen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Borderline PS</vt:lpstr>
      <vt:lpstr>PowerPoint-presentatie</vt:lpstr>
      <vt:lpstr>PowerPoint-presentatie</vt:lpstr>
      <vt:lpstr>PowerPoint-presentatie</vt:lpstr>
      <vt:lpstr>PowerPoint-presentatie</vt:lpstr>
      <vt:lpstr>Overdracht</vt:lpstr>
      <vt:lpstr>Tegenoverdracht</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Persoonlijkheidsstoornissen</dc:title>
  <dc:creator>Gert Jan Lute</dc:creator>
  <cp:lastModifiedBy>Peter Haagsma</cp:lastModifiedBy>
  <cp:revision>7</cp:revision>
  <dcterms:modified xsi:type="dcterms:W3CDTF">2018-12-08T13:22:30Z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ies>
</file>